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0" r:id="rId1"/>
  </p:sldMasterIdLst>
  <p:notesMasterIdLst>
    <p:notesMasterId r:id="rId21"/>
  </p:notesMasterIdLst>
  <p:sldIdLst>
    <p:sldId id="256" r:id="rId2"/>
    <p:sldId id="257" r:id="rId3"/>
    <p:sldId id="271" r:id="rId4"/>
    <p:sldId id="258" r:id="rId5"/>
    <p:sldId id="260" r:id="rId6"/>
    <p:sldId id="259" r:id="rId7"/>
    <p:sldId id="261" r:id="rId8"/>
    <p:sldId id="265" r:id="rId9"/>
    <p:sldId id="274" r:id="rId10"/>
    <p:sldId id="272" r:id="rId11"/>
    <p:sldId id="262" r:id="rId12"/>
    <p:sldId id="266" r:id="rId13"/>
    <p:sldId id="267" r:id="rId14"/>
    <p:sldId id="268" r:id="rId15"/>
    <p:sldId id="269" r:id="rId16"/>
    <p:sldId id="270" r:id="rId17"/>
    <p:sldId id="263" r:id="rId18"/>
    <p:sldId id="264"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p:restoredTop sz="94673"/>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EE7465-D023-4246-ABBC-D98E998957AB}" type="datetimeFigureOut">
              <a:rPr lang="en-US" smtClean="0"/>
              <a:t>4/2/19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F2AFD6-F4A2-4CE5-B5DD-A00D22380CE4}" type="slidenum">
              <a:rPr lang="en-US" smtClean="0"/>
              <a:t>‹#›</a:t>
            </a:fld>
            <a:endParaRPr lang="en-US"/>
          </a:p>
        </p:txBody>
      </p:sp>
    </p:spTree>
    <p:extLst>
      <p:ext uri="{BB962C8B-B14F-4D97-AF65-F5344CB8AC3E}">
        <p14:creationId xmlns:p14="http://schemas.microsoft.com/office/powerpoint/2010/main" val="75284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By year, crime rates remained consistent with a very slight decline YOY and a bigger decline in 2014. </a:t>
            </a:r>
          </a:p>
          <a:p>
            <a:pPr marL="285750" indent="-285750">
              <a:buFont typeface="Arial" panose="020B0604020202020204" pitchFamily="34" charset="0"/>
              <a:buChar char="•"/>
            </a:pPr>
            <a:r>
              <a:rPr lang="en-US" sz="1200" dirty="0"/>
              <a:t>That’s consistent with the decline in Unemployment Rates YOY, when in 2014 we saw the largest decline in the UI. </a:t>
            </a:r>
          </a:p>
          <a:p>
            <a:pPr marL="285750" indent="-285750">
              <a:buFont typeface="Arial" panose="020B0604020202020204" pitchFamily="34" charset="0"/>
              <a:buChar char="•"/>
            </a:pPr>
            <a:r>
              <a:rPr lang="en-US" sz="1200" dirty="0"/>
              <a:t>These findings are consistent with our initial hypotheses that unemployment and crime move in the same general direction</a:t>
            </a:r>
          </a:p>
          <a:p>
            <a:endParaRPr lang="en-US" dirty="0"/>
          </a:p>
        </p:txBody>
      </p:sp>
      <p:sp>
        <p:nvSpPr>
          <p:cNvPr id="4" name="Slide Number Placeholder 3"/>
          <p:cNvSpPr>
            <a:spLocks noGrp="1"/>
          </p:cNvSpPr>
          <p:nvPr>
            <p:ph type="sldNum" sz="quarter" idx="10"/>
          </p:nvPr>
        </p:nvSpPr>
        <p:spPr/>
        <p:txBody>
          <a:bodyPr/>
          <a:lstStyle/>
          <a:p>
            <a:fld id="{5BF2AFD6-F4A2-4CE5-B5DD-A00D22380CE4}" type="slidenum">
              <a:rPr lang="en-US" smtClean="0"/>
              <a:t>11</a:t>
            </a:fld>
            <a:endParaRPr lang="en-US"/>
          </a:p>
        </p:txBody>
      </p:sp>
    </p:spTree>
    <p:extLst>
      <p:ext uri="{BB962C8B-B14F-4D97-AF65-F5344CB8AC3E}">
        <p14:creationId xmlns:p14="http://schemas.microsoft.com/office/powerpoint/2010/main" val="2082138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That trend is consistent across all years we explored – 2009 to 2014. </a:t>
            </a:r>
            <a:endParaRPr lang="en-US" dirty="0"/>
          </a:p>
        </p:txBody>
      </p:sp>
      <p:sp>
        <p:nvSpPr>
          <p:cNvPr id="4" name="Slide Number Placeholder 3"/>
          <p:cNvSpPr>
            <a:spLocks noGrp="1"/>
          </p:cNvSpPr>
          <p:nvPr>
            <p:ph type="sldNum" sz="quarter" idx="10"/>
          </p:nvPr>
        </p:nvSpPr>
        <p:spPr/>
        <p:txBody>
          <a:bodyPr/>
          <a:lstStyle/>
          <a:p>
            <a:fld id="{5BF2AFD6-F4A2-4CE5-B5DD-A00D22380CE4}" type="slidenum">
              <a:rPr lang="en-US" smtClean="0"/>
              <a:t>13</a:t>
            </a:fld>
            <a:endParaRPr lang="en-US"/>
          </a:p>
        </p:txBody>
      </p:sp>
    </p:spTree>
    <p:extLst>
      <p:ext uri="{BB962C8B-B14F-4D97-AF65-F5344CB8AC3E}">
        <p14:creationId xmlns:p14="http://schemas.microsoft.com/office/powerpoint/2010/main" val="498269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056080"/>
            <a:ext cx="12192000" cy="2738880"/>
          </a:xfrm>
        </p:spPr>
        <p:txBody>
          <a:bodyPr/>
          <a:lstStyle>
            <a:lvl1pPr algn="ctr">
              <a:defRPr>
                <a:solidFill>
                  <a:schemeClr val="tx1"/>
                </a:solidFill>
                <a:latin typeface="Arial"/>
              </a:defRPr>
            </a:lvl1pPr>
          </a:lstStyle>
          <a:p>
            <a:r>
              <a:rPr lang="en-US" dirty="0"/>
              <a:t>Separator</a:t>
            </a:r>
          </a:p>
        </p:txBody>
      </p:sp>
      <p:pic>
        <p:nvPicPr>
          <p:cNvPr id="3" name="Picture 2" descr="NWU PPT Wide Opt 5_Separat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4096"/>
          </a:xfrm>
          <a:prstGeom prst="rect">
            <a:avLst/>
          </a:prstGeom>
        </p:spPr>
      </p:pic>
    </p:spTree>
    <p:extLst>
      <p:ext uri="{BB962C8B-B14F-4D97-AF65-F5344CB8AC3E}">
        <p14:creationId xmlns:p14="http://schemas.microsoft.com/office/powerpoint/2010/main" val="36510416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1FAF3416-4057-4DAA-829D-4CA07428D088}" type="datetimeFigureOut">
              <a:rPr lang="en-US" smtClean="0"/>
              <a:t>4/2/19</a:t>
            </a:fld>
            <a:endParaRPr lang="en-US" dirty="0"/>
          </a:p>
        </p:txBody>
      </p:sp>
      <p:sp>
        <p:nvSpPr>
          <p:cNvPr id="4" name="Footer Placeholder 3"/>
          <p:cNvSpPr>
            <a:spLocks noGrp="1"/>
          </p:cNvSpPr>
          <p:nvPr>
            <p:ph type="ftr" sz="quarter" idx="11"/>
          </p:nvPr>
        </p:nvSpPr>
        <p:spPr/>
        <p:txBody>
          <a:bodyPr/>
          <a:lstStyle>
            <a:lvl1pPr>
              <a:defRPr>
                <a:latin typeface="Arial"/>
              </a:defRPr>
            </a:lvl1pPr>
          </a:lstStyle>
          <a:p>
            <a:r>
              <a:rPr lang="en-US"/>
              <a:t>
              </a:t>
            </a:r>
            <a:endParaRPr lang="en-US" dirty="0"/>
          </a:p>
        </p:txBody>
      </p:sp>
      <p:sp>
        <p:nvSpPr>
          <p:cNvPr id="5" name="Slide Number Placeholder 4"/>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4291318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atin typeface="Arial"/>
              </a:defRPr>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atin typeface="Arial"/>
              </a:defRPr>
            </a:lvl1pPr>
            <a:lvl2pPr>
              <a:defRPr sz="3733">
                <a:latin typeface="Arial"/>
              </a:defRPr>
            </a:lvl2pPr>
            <a:lvl3pPr>
              <a:defRPr sz="3200">
                <a:latin typeface="Arial"/>
              </a:defRPr>
            </a:lvl3pPr>
            <a:lvl4pPr>
              <a:defRPr sz="2667">
                <a:latin typeface="Arial"/>
              </a:defRPr>
            </a:lvl4pPr>
            <a:lvl5pPr>
              <a:defRPr sz="2667">
                <a:latin typeface="Arial"/>
              </a:defRPr>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atin typeface="Aria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Arial"/>
              </a:defRPr>
            </a:lvl1pPr>
          </a:lstStyle>
          <a:p>
            <a:fld id="{37D525BB-DA17-4BA0-B3C8-3AC3ABC827E6}" type="datetimeFigureOut">
              <a:rPr lang="en-US" smtClean="0"/>
              <a:t>4/2/19</a:t>
            </a:fld>
            <a:endParaRPr lang="en-US" dirty="0"/>
          </a:p>
        </p:txBody>
      </p:sp>
      <p:sp>
        <p:nvSpPr>
          <p:cNvPr id="6" name="Footer Placeholder 5"/>
          <p:cNvSpPr>
            <a:spLocks noGrp="1"/>
          </p:cNvSpPr>
          <p:nvPr>
            <p:ph type="ftr" sz="quarter" idx="11"/>
          </p:nvPr>
        </p:nvSpPr>
        <p:spPr/>
        <p:txBody>
          <a:bodyPr/>
          <a:lstStyle>
            <a:lvl1pPr>
              <a:defRPr>
                <a:latin typeface="Aria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855417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atin typeface="Aria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atin typeface="Aria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atin typeface="Aria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Arial"/>
              </a:defRPr>
            </a:lvl1pPr>
          </a:lstStyle>
          <a:p>
            <a:fld id="{B16C4C9A-3960-41CF-A4E9-2A8FB932454B}" type="datetimeFigureOut">
              <a:rPr lang="en-US" smtClean="0"/>
              <a:t>4/2/19</a:t>
            </a:fld>
            <a:endParaRPr lang="en-US" dirty="0"/>
          </a:p>
        </p:txBody>
      </p:sp>
      <p:sp>
        <p:nvSpPr>
          <p:cNvPr id="6" name="Footer Placeholder 5"/>
          <p:cNvSpPr>
            <a:spLocks noGrp="1"/>
          </p:cNvSpPr>
          <p:nvPr>
            <p:ph type="ftr" sz="quarter" idx="11"/>
          </p:nvPr>
        </p:nvSpPr>
        <p:spPr/>
        <p:txBody>
          <a:bodyPr/>
          <a:lstStyle>
            <a:lvl1pPr>
              <a:defRPr>
                <a:latin typeface="Aria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30557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D857E33E-8B18-4087-B112-809917729534}" type="datetimeFigureOut">
              <a:rPr lang="en-US" smtClean="0"/>
              <a:t>4/2/19</a:t>
            </a:fld>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
        <p:nvSpPr>
          <p:cNvPr id="7" name="TextBox 6"/>
          <p:cNvSpPr txBox="1"/>
          <p:nvPr/>
        </p:nvSpPr>
        <p:spPr>
          <a:xfrm>
            <a:off x="4181597" y="-406079"/>
            <a:ext cx="184731" cy="461665"/>
          </a:xfrm>
          <a:prstGeom prst="rect">
            <a:avLst/>
          </a:prstGeom>
          <a:noFill/>
        </p:spPr>
        <p:txBody>
          <a:bodyPr wrap="none" rtlCol="0">
            <a:spAutoFit/>
          </a:bodyPr>
          <a:lstStyle/>
          <a:p>
            <a:endParaRPr lang="en-US" sz="2400" dirty="0"/>
          </a:p>
        </p:txBody>
      </p:sp>
      <p:sp>
        <p:nvSpPr>
          <p:cNvPr id="8" name="Footer Placeholder 5"/>
          <p:cNvSpPr>
            <a:spLocks noGrp="1"/>
          </p:cNvSpPr>
          <p:nvPr>
            <p:ph type="ftr" sz="quarter" idx="11"/>
          </p:nvPr>
        </p:nvSpPr>
        <p:spPr>
          <a:xfrm>
            <a:off x="4165600" y="6356351"/>
            <a:ext cx="3860800" cy="365125"/>
          </a:xfrm>
        </p:spPr>
        <p:txBody>
          <a:bodyPr/>
          <a:lstStyle/>
          <a:p>
            <a:r>
              <a:rPr lang="en-US"/>
              <a:t>
              </a:t>
            </a:r>
            <a:endParaRPr lang="en-US" dirty="0"/>
          </a:p>
        </p:txBody>
      </p:sp>
    </p:spTree>
    <p:extLst>
      <p:ext uri="{BB962C8B-B14F-4D97-AF65-F5344CB8AC3E}">
        <p14:creationId xmlns:p14="http://schemas.microsoft.com/office/powerpoint/2010/main" val="4262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smtClean="0"/>
              <a:t>4/2/19</a:t>
            </a:fld>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
        <p:nvSpPr>
          <p:cNvPr id="7" name="Footer Placeholder 5"/>
          <p:cNvSpPr>
            <a:spLocks noGrp="1"/>
          </p:cNvSpPr>
          <p:nvPr>
            <p:ph type="ftr" sz="quarter" idx="11"/>
          </p:nvPr>
        </p:nvSpPr>
        <p:spPr>
          <a:xfrm>
            <a:off x="4165600" y="6356351"/>
            <a:ext cx="3860800" cy="365125"/>
          </a:xfrm>
        </p:spPr>
        <p:txBody>
          <a:bodyPr/>
          <a:lstStyle/>
          <a:p>
            <a:r>
              <a:rPr lang="en-US"/>
              <a:t>
              </a:t>
            </a:r>
            <a:endParaRPr lang="en-US" dirty="0"/>
          </a:p>
        </p:txBody>
      </p:sp>
    </p:spTree>
    <p:extLst>
      <p:ext uri="{BB962C8B-B14F-4D97-AF65-F5344CB8AC3E}">
        <p14:creationId xmlns:p14="http://schemas.microsoft.com/office/powerpoint/2010/main" val="2398667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BC1C18-307B-4F68-A007-B5B542270E8D}" type="datetimeFigureOut">
              <a:rPr lang="en-US" smtClean="0"/>
              <a:t>4/2/19</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9735559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ster 2">
    <p:spTree>
      <p:nvGrpSpPr>
        <p:cNvPr id="1" name=""/>
        <p:cNvGrpSpPr/>
        <p:nvPr/>
      </p:nvGrpSpPr>
      <p:grpSpPr>
        <a:xfrm>
          <a:off x="0" y="0"/>
          <a:ext cx="0" cy="0"/>
          <a:chOff x="0" y="0"/>
          <a:chExt cx="0" cy="0"/>
        </a:xfrm>
      </p:grpSpPr>
      <p:pic>
        <p:nvPicPr>
          <p:cNvPr id="9" name="Picture 8" descr="NWU PPT Wide Opt 5_Master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096"/>
          </a:xfrm>
          <a:prstGeom prst="rect">
            <a:avLst/>
          </a:prstGeom>
        </p:spPr>
      </p:pic>
      <p:sp>
        <p:nvSpPr>
          <p:cNvPr id="2" name="Date Placeholder 1"/>
          <p:cNvSpPr>
            <a:spLocks noGrp="1"/>
          </p:cNvSpPr>
          <p:nvPr>
            <p:ph type="dt" sz="half" idx="10"/>
          </p:nvPr>
        </p:nvSpPr>
        <p:spPr/>
        <p:txBody>
          <a:bodyPr/>
          <a:lstStyle>
            <a:lvl1pPr>
              <a:defRPr>
                <a:latin typeface="Arial"/>
              </a:defRPr>
            </a:lvl1pPr>
          </a:lstStyle>
          <a:p>
            <a:fld id="{3CBC1C18-307B-4F68-A007-B5B542270E8D}" type="datetimeFigureOut">
              <a:rPr lang="en-US" smtClean="0"/>
              <a:t>4/2/19</a:t>
            </a:fld>
            <a:endParaRPr lang="en-US" dirty="0"/>
          </a:p>
        </p:txBody>
      </p:sp>
      <p:sp>
        <p:nvSpPr>
          <p:cNvPr id="3" name="Footer Placeholder 2"/>
          <p:cNvSpPr>
            <a:spLocks noGrp="1"/>
          </p:cNvSpPr>
          <p:nvPr>
            <p:ph type="ftr" sz="quarter" idx="11"/>
          </p:nvPr>
        </p:nvSpPr>
        <p:spPr/>
        <p:txBody>
          <a:bodyPr/>
          <a:lstStyle>
            <a:lvl1pPr>
              <a:defRPr>
                <a:latin typeface="Arial"/>
              </a:defRPr>
            </a:lvl1pPr>
          </a:lstStyle>
          <a:p>
            <a:r>
              <a:rPr lang="en-US"/>
              <a:t>
              </a:t>
            </a:r>
            <a:endParaRPr lang="en-US" dirty="0"/>
          </a:p>
        </p:txBody>
      </p:sp>
      <p:sp>
        <p:nvSpPr>
          <p:cNvPr id="4" name="Slide Number Placeholder 3"/>
          <p:cNvSpPr>
            <a:spLocks noGrp="1"/>
          </p:cNvSpPr>
          <p:nvPr>
            <p:ph type="sldNum" sz="quarter" idx="12"/>
          </p:nvPr>
        </p:nvSpPr>
        <p:spPr/>
        <p:txBody>
          <a:bodyPr/>
          <a:lstStyle>
            <a:lvl1pPr>
              <a:defRPr>
                <a:latin typeface="Arial"/>
              </a:defRPr>
            </a:lvl1pPr>
          </a:lstStyle>
          <a:p>
            <a:fld id="{6D22F896-40B5-4ADD-8801-0D06FADFA095}" type="slidenum">
              <a:rPr lang="en-US" smtClean="0"/>
              <a:pPr/>
              <a:t>‹#›</a:t>
            </a:fld>
            <a:endParaRPr lang="en-US" dirty="0"/>
          </a:p>
        </p:txBody>
      </p:sp>
      <p:sp>
        <p:nvSpPr>
          <p:cNvPr id="6"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2824199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ster 3">
    <p:spTree>
      <p:nvGrpSpPr>
        <p:cNvPr id="1" name=""/>
        <p:cNvGrpSpPr/>
        <p:nvPr/>
      </p:nvGrpSpPr>
      <p:grpSpPr>
        <a:xfrm>
          <a:off x="0" y="0"/>
          <a:ext cx="0" cy="0"/>
          <a:chOff x="0" y="0"/>
          <a:chExt cx="0" cy="0"/>
        </a:xfrm>
      </p:grpSpPr>
      <p:pic>
        <p:nvPicPr>
          <p:cNvPr id="8" name="Picture 7" descr="NWU PPT Wide Opt 5_Master 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096"/>
          </a:xfrm>
          <a:prstGeom prst="rect">
            <a:avLst/>
          </a:prstGeom>
        </p:spPr>
      </p:pic>
      <p:sp>
        <p:nvSpPr>
          <p:cNvPr id="3" name="Date Placeholder 2"/>
          <p:cNvSpPr>
            <a:spLocks noGrp="1"/>
          </p:cNvSpPr>
          <p:nvPr>
            <p:ph type="dt" sz="half" idx="10"/>
          </p:nvPr>
        </p:nvSpPr>
        <p:spPr/>
        <p:txBody>
          <a:bodyPr/>
          <a:lstStyle/>
          <a:p>
            <a:fld id="{3CBC1C18-307B-4F68-A007-B5B542270E8D}" type="datetimeFigureOut">
              <a:rPr lang="en-US" smtClean="0"/>
              <a:t>4/2/19</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9"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116187747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Arial"/>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a:defRPr>
            </a:lvl1pPr>
          </a:lstStyle>
          <a:p>
            <a:fld id="{9AB3A824-1A51-4B26-AD58-A6D8E14F6C04}" type="datetimeFigureOut">
              <a:rPr lang="en-US" smtClean="0"/>
              <a:t>4/2/19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2391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97D162C4-EDD9-4389-A98B-B87ECEA2A816}" type="datetimeFigureOut">
              <a:rPr lang="en-US" smtClean="0"/>
              <a:t>4/2/19</a:t>
            </a:fld>
            <a:endParaRPr lang="en-US" dirty="0"/>
          </a:p>
        </p:txBody>
      </p:sp>
      <p:sp>
        <p:nvSpPr>
          <p:cNvPr id="5" name="Footer Placeholder 4"/>
          <p:cNvSpPr>
            <a:spLocks noGrp="1"/>
          </p:cNvSpPr>
          <p:nvPr>
            <p:ph type="ftr" sz="quarter" idx="11"/>
          </p:nvPr>
        </p:nvSpPr>
        <p:spPr/>
        <p:txBody>
          <a:bodyPr/>
          <a:lstStyle>
            <a:lvl1pPr>
              <a:defRPr>
                <a:latin typeface="Aria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454818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atin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latin typeface="Aria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Arial"/>
              </a:defRPr>
            </a:lvl1pPr>
          </a:lstStyle>
          <a:p>
            <a:fld id="{3E5059C3-6A89-4494-99FF-5A4D6FFD50EB}" type="datetimeFigureOut">
              <a:rPr lang="en-US" smtClean="0"/>
              <a:t>4/2/19</a:t>
            </a:fld>
            <a:endParaRPr lang="en-US" dirty="0"/>
          </a:p>
        </p:txBody>
      </p:sp>
      <p:sp>
        <p:nvSpPr>
          <p:cNvPr id="5" name="Footer Placeholder 4"/>
          <p:cNvSpPr>
            <a:spLocks noGrp="1"/>
          </p:cNvSpPr>
          <p:nvPr>
            <p:ph type="ftr" sz="quarter" idx="11"/>
          </p:nvPr>
        </p:nvSpPr>
        <p:spPr/>
        <p:txBody>
          <a:bodyPr/>
          <a:lstStyle>
            <a:lvl1pPr>
              <a:defRPr>
                <a:latin typeface="Aria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266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3733">
                <a:latin typeface="Arial"/>
              </a:defRPr>
            </a:lvl1pPr>
            <a:lvl2pPr>
              <a:defRPr sz="3200">
                <a:latin typeface="Arial"/>
              </a:defRPr>
            </a:lvl2pPr>
            <a:lvl3pPr>
              <a:defRPr sz="2667">
                <a:latin typeface="Arial"/>
              </a:defRPr>
            </a:lvl3pPr>
            <a:lvl4pPr>
              <a:defRPr sz="2400">
                <a:latin typeface="Arial"/>
              </a:defRPr>
            </a:lvl4pPr>
            <a:lvl5pPr>
              <a:defRPr sz="2400">
                <a:latin typeface="Arial"/>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atin typeface="Arial"/>
              </a:defRPr>
            </a:lvl1pPr>
            <a:lvl2pPr>
              <a:defRPr sz="3200">
                <a:latin typeface="Arial"/>
              </a:defRPr>
            </a:lvl2pPr>
            <a:lvl3pPr>
              <a:defRPr sz="2667">
                <a:latin typeface="Arial"/>
              </a:defRPr>
            </a:lvl3pPr>
            <a:lvl4pPr>
              <a:defRPr sz="2400">
                <a:latin typeface="Arial"/>
              </a:defRPr>
            </a:lvl4pPr>
            <a:lvl5pPr>
              <a:defRPr sz="2400">
                <a:latin typeface="Arial"/>
              </a:defRPr>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CA954B2F-12DE-47F5-8894-472B206D2E1E}" type="datetimeFigureOut">
              <a:rPr lang="en-US" smtClean="0"/>
              <a:t>4/2/19</a:t>
            </a:fld>
            <a:endParaRPr lang="en-US" dirty="0"/>
          </a:p>
        </p:txBody>
      </p:sp>
      <p:sp>
        <p:nvSpPr>
          <p:cNvPr id="6" name="Footer Placeholder 5"/>
          <p:cNvSpPr>
            <a:spLocks noGrp="1"/>
          </p:cNvSpPr>
          <p:nvPr>
            <p:ph type="ftr" sz="quarter" idx="11"/>
          </p:nvPr>
        </p:nvSpPr>
        <p:spPr/>
        <p:txBody>
          <a:bodyPr/>
          <a:lstStyle>
            <a:lvl1pPr>
              <a:defRPr>
                <a:latin typeface="Aria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31136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atin typeface="Arial"/>
              </a:defRPr>
            </a:lvl1pPr>
            <a:lvl2pPr>
              <a:defRPr sz="2667">
                <a:latin typeface="Arial"/>
              </a:defRPr>
            </a:lvl2pPr>
            <a:lvl3pPr>
              <a:defRPr sz="2400">
                <a:latin typeface="Arial"/>
              </a:defRPr>
            </a:lvl3pPr>
            <a:lvl4pPr>
              <a:defRPr sz="2133">
                <a:latin typeface="Arial"/>
              </a:defRPr>
            </a:lvl4pPr>
            <a:lvl5pPr>
              <a:defRPr sz="2133">
                <a:latin typeface="Arial"/>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atin typeface="Arial"/>
              </a:defRPr>
            </a:lvl1pPr>
            <a:lvl2pPr>
              <a:defRPr sz="2667">
                <a:latin typeface="Arial"/>
              </a:defRPr>
            </a:lvl2pPr>
            <a:lvl3pPr>
              <a:defRPr sz="2400">
                <a:latin typeface="Arial"/>
              </a:defRPr>
            </a:lvl3pPr>
            <a:lvl4pPr>
              <a:defRPr sz="2133">
                <a:latin typeface="Arial"/>
              </a:defRPr>
            </a:lvl4pPr>
            <a:lvl5pPr>
              <a:defRPr sz="2133">
                <a:latin typeface="Arial"/>
              </a:defRPr>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3F30E46F-7819-4ACF-B48B-48222C2ACC88}" type="datetimeFigureOut">
              <a:rPr lang="en-US" smtClean="0"/>
              <a:t>4/2/19</a:t>
            </a:fld>
            <a:endParaRPr lang="en-US" dirty="0"/>
          </a:p>
        </p:txBody>
      </p:sp>
      <p:sp>
        <p:nvSpPr>
          <p:cNvPr id="8" name="Footer Placeholder 7"/>
          <p:cNvSpPr>
            <a:spLocks noGrp="1"/>
          </p:cNvSpPr>
          <p:nvPr>
            <p:ph type="ftr" sz="quarter" idx="11"/>
          </p:nvPr>
        </p:nvSpPr>
        <p:spPr/>
        <p:txBody>
          <a:bodyPr/>
          <a:lstStyle>
            <a:lvl1pPr>
              <a:defRPr>
                <a:latin typeface="Arial"/>
              </a:defRPr>
            </a:lvl1pPr>
          </a:lstStyle>
          <a:p>
            <a:r>
              <a:rPr lang="en-US"/>
              <a:t>
              </a:t>
            </a:r>
            <a:endParaRPr lang="en-US" dirty="0"/>
          </a:p>
        </p:txBody>
      </p:sp>
      <p:sp>
        <p:nvSpPr>
          <p:cNvPr id="9" name="Slide Number Placeholder 8"/>
          <p:cNvSpPr>
            <a:spLocks noGrp="1"/>
          </p:cNvSpPr>
          <p:nvPr>
            <p:ph type="sldNum" sz="quarter" idx="12"/>
          </p:nvPr>
        </p:nvSpPr>
        <p:spPr/>
        <p:txBody>
          <a:bodyPr/>
          <a:lstStyle>
            <a:lvl1pPr>
              <a:defRPr>
                <a:latin typeface="Aria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318247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NWU PPT Wide Opt 5_Master 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12192000" cy="6864096"/>
          </a:xfrm>
          <a:prstGeom prst="rect">
            <a:avLst/>
          </a:prstGeom>
        </p:spPr>
      </p:pic>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latin typeface="Arial"/>
                <a:cs typeface="Arial"/>
              </a:defRPr>
            </a:lvl1pPr>
          </a:lstStyle>
          <a:p>
            <a:fld id="{3CBC1C18-307B-4F68-A007-B5B542270E8D}" type="datetimeFigureOut">
              <a:rPr lang="en-US" smtClean="0"/>
              <a:t>4/2/19</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latin typeface="Arial"/>
                <a:cs typeface="Arial"/>
              </a:defRPr>
            </a:lvl1pPr>
          </a:lstStyle>
          <a:p>
            <a:r>
              <a:rPr lang="en-US"/>
              <a:t>
              </a:t>
            </a:r>
            <a:endParaRPr lang="en-US" dirty="0"/>
          </a:p>
        </p:txBody>
      </p:sp>
      <p:sp>
        <p:nvSpPr>
          <p:cNvPr id="6" name="Slide Number Placeholder 5"/>
          <p:cNvSpPr>
            <a:spLocks noGrp="1"/>
          </p:cNvSpPr>
          <p:nvPr>
            <p:ph type="sldNum" sz="quarter" idx="4"/>
          </p:nvPr>
        </p:nvSpPr>
        <p:spPr>
          <a:xfrm>
            <a:off x="8856013" y="6356351"/>
            <a:ext cx="2844800" cy="365125"/>
          </a:xfrm>
          <a:prstGeom prst="rect">
            <a:avLst/>
          </a:prstGeom>
        </p:spPr>
        <p:txBody>
          <a:bodyPr vert="horz" lIns="91440" tIns="45720" rIns="91440" bIns="45720" rtlCol="0" anchor="ctr"/>
          <a:lstStyle>
            <a:lvl1pPr algn="r">
              <a:defRPr sz="1600">
                <a:solidFill>
                  <a:srgbClr val="000000"/>
                </a:solidFill>
                <a:latin typeface="Arial"/>
                <a:cs typeface="Aria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738815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sldNum="0" hdr="0" ftr="0" dt="0"/>
  <p:txStyles>
    <p:titleStyle>
      <a:lvl1pPr algn="ctr" defTabSz="609585" rtl="0" eaLnBrk="1" latinLnBrk="0" hangingPunct="1">
        <a:spcBef>
          <a:spcPct val="0"/>
        </a:spcBef>
        <a:buNone/>
        <a:defRPr sz="5867" kern="1200">
          <a:solidFill>
            <a:schemeClr val="tx1"/>
          </a:solidFill>
          <a:latin typeface="Arial"/>
          <a:ea typeface="+mj-ea"/>
          <a:cs typeface="Arial"/>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Arial"/>
          <a:ea typeface="+mn-ea"/>
          <a:cs typeface="Arial"/>
        </a:defRPr>
      </a:lvl1pPr>
      <a:lvl2pPr marL="990575" indent="-380990" algn="l" defTabSz="609585" rtl="0" eaLnBrk="1" latinLnBrk="0" hangingPunct="1">
        <a:spcBef>
          <a:spcPct val="20000"/>
        </a:spcBef>
        <a:buFont typeface="Arial"/>
        <a:buChar char="–"/>
        <a:defRPr sz="3733"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32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hyperlink" Target="https://www.aeaweb.org/research/charts/labor-demand-minimum-wage-impact-job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docs.google.com/document/d/1D24Vd2OR2OWDq1c5VfYlbUbcKDtK9NntHIJ-DUsYTxo/edit?usp=sharing"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www.ncsl.org/research/labor-and-employment/2012-state-unemployment-rates.aspx" TargetMode="External"/><Relationship Id="rId2" Type="http://schemas.openxmlformats.org/officeDocument/2006/relationships/hyperlink" Target="https://www.kaggle.com/lislejoem/us-minimum-wage-by-state-from-1968-to-2017" TargetMode="External"/><Relationship Id="rId1" Type="http://schemas.openxmlformats.org/officeDocument/2006/relationships/slideLayout" Target="../slideLayouts/slideLayout6.xml"/><Relationship Id="rId4" Type="http://schemas.openxmlformats.org/officeDocument/2006/relationships/hyperlink" Target="https://www.ucrdatatool.gov/Search/Crime/State/StatebyState.cfm?NoVariables=Y&amp;CFID=342168921&amp;CFTOKEN=88550c15a1421821-C4E4BBD1-941D-A466-81A627C92009886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F55E-91AE-E142-BAAF-30FE5958B35F}"/>
              </a:ext>
            </a:extLst>
          </p:cNvPr>
          <p:cNvSpPr>
            <a:spLocks noGrp="1"/>
          </p:cNvSpPr>
          <p:nvPr>
            <p:ph type="ctrTitle"/>
          </p:nvPr>
        </p:nvSpPr>
        <p:spPr/>
        <p:txBody>
          <a:bodyPr>
            <a:normAutofit/>
          </a:bodyPr>
          <a:lstStyle/>
          <a:p>
            <a:r>
              <a:rPr lang="en-US" sz="4000" b="1" dirty="0"/>
              <a:t>Effect of Minimum Wages on Employment &amp; Crime profile </a:t>
            </a:r>
            <a:endParaRPr lang="en-US" dirty="0"/>
          </a:p>
        </p:txBody>
      </p:sp>
      <p:sp>
        <p:nvSpPr>
          <p:cNvPr id="3" name="Subtitle 2">
            <a:extLst>
              <a:ext uri="{FF2B5EF4-FFF2-40B4-BE49-F238E27FC236}">
                <a16:creationId xmlns:a16="http://schemas.microsoft.com/office/drawing/2014/main" id="{2AE2927B-70BD-0D47-ACEB-58D424764650}"/>
              </a:ext>
            </a:extLst>
          </p:cNvPr>
          <p:cNvSpPr>
            <a:spLocks noGrp="1"/>
          </p:cNvSpPr>
          <p:nvPr>
            <p:ph type="subTitle" idx="1"/>
          </p:nvPr>
        </p:nvSpPr>
        <p:spPr>
          <a:xfrm>
            <a:off x="1828800" y="3886200"/>
            <a:ext cx="8534400" cy="743857"/>
          </a:xfrm>
        </p:spPr>
        <p:txBody>
          <a:bodyPr>
            <a:normAutofit/>
          </a:bodyPr>
          <a:lstStyle/>
          <a:p>
            <a:r>
              <a:rPr lang="en-US" dirty="0"/>
              <a:t>A study for the United States</a:t>
            </a:r>
          </a:p>
        </p:txBody>
      </p:sp>
      <p:sp>
        <p:nvSpPr>
          <p:cNvPr id="4" name="TextBox 3"/>
          <p:cNvSpPr txBox="1"/>
          <p:nvPr/>
        </p:nvSpPr>
        <p:spPr>
          <a:xfrm>
            <a:off x="4871873" y="5312228"/>
            <a:ext cx="6705297" cy="461665"/>
          </a:xfrm>
          <a:prstGeom prst="rect">
            <a:avLst/>
          </a:prstGeom>
          <a:noFill/>
        </p:spPr>
        <p:txBody>
          <a:bodyPr wrap="none" rtlCol="0">
            <a:spAutoFit/>
          </a:bodyPr>
          <a:lstStyle/>
          <a:p>
            <a:r>
              <a:rPr lang="en-US" sz="2400" dirty="0"/>
              <a:t>Team: Sneha Kumari, </a:t>
            </a:r>
            <a:r>
              <a:rPr lang="en-US" sz="2400" dirty="0" err="1"/>
              <a:t>Polina</a:t>
            </a:r>
            <a:r>
              <a:rPr lang="en-US" sz="2400" dirty="0"/>
              <a:t> </a:t>
            </a:r>
            <a:r>
              <a:rPr lang="en-US" sz="2400" dirty="0" err="1"/>
              <a:t>Zasheva</a:t>
            </a:r>
            <a:r>
              <a:rPr lang="en-US" sz="2400" dirty="0"/>
              <a:t>, and Will Payne</a:t>
            </a:r>
          </a:p>
        </p:txBody>
      </p:sp>
    </p:spTree>
    <p:extLst>
      <p:ext uri="{BB962C8B-B14F-4D97-AF65-F5344CB8AC3E}">
        <p14:creationId xmlns:p14="http://schemas.microsoft.com/office/powerpoint/2010/main" val="3219793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A06E-1351-AB4E-98EF-B0D0700ADB5B}"/>
              </a:ext>
            </a:extLst>
          </p:cNvPr>
          <p:cNvSpPr>
            <a:spLocks noGrp="1"/>
          </p:cNvSpPr>
          <p:nvPr>
            <p:ph type="title"/>
          </p:nvPr>
        </p:nvSpPr>
        <p:spPr>
          <a:xfrm>
            <a:off x="544037" y="144010"/>
            <a:ext cx="10972800" cy="683304"/>
          </a:xfrm>
        </p:spPr>
        <p:txBody>
          <a:bodyPr>
            <a:normAutofit fontScale="90000"/>
          </a:bodyPr>
          <a:lstStyle/>
          <a:p>
            <a:r>
              <a:rPr lang="en-US" sz="4800" dirty="0"/>
              <a:t>Unemployment Rates for States</a:t>
            </a:r>
          </a:p>
        </p:txBody>
      </p:sp>
      <p:pic>
        <p:nvPicPr>
          <p:cNvPr id="4" name="Content Placeholder 3">
            <a:extLst>
              <a:ext uri="{FF2B5EF4-FFF2-40B4-BE49-F238E27FC236}">
                <a16:creationId xmlns:a16="http://schemas.microsoft.com/office/drawing/2014/main" id="{86DF59FA-7CBA-CD4B-9A91-81ADD28E1E2F}"/>
              </a:ext>
            </a:extLst>
          </p:cNvPr>
          <p:cNvPicPr>
            <a:picLocks noGrp="1" noChangeAspect="1"/>
          </p:cNvPicPr>
          <p:nvPr>
            <p:ph idx="1"/>
          </p:nvPr>
        </p:nvPicPr>
        <p:blipFill>
          <a:blip r:embed="rId2"/>
          <a:stretch>
            <a:fillRect/>
          </a:stretch>
        </p:blipFill>
        <p:spPr>
          <a:xfrm>
            <a:off x="123371" y="827314"/>
            <a:ext cx="11938000" cy="5602515"/>
          </a:xfrm>
          <a:prstGeom prst="rect">
            <a:avLst/>
          </a:prstGeom>
        </p:spPr>
      </p:pic>
      <p:sp>
        <p:nvSpPr>
          <p:cNvPr id="5" name="TextBox 4">
            <a:extLst>
              <a:ext uri="{FF2B5EF4-FFF2-40B4-BE49-F238E27FC236}">
                <a16:creationId xmlns:a16="http://schemas.microsoft.com/office/drawing/2014/main" id="{479FE582-E270-C143-89BE-8F9553372CC1}"/>
              </a:ext>
            </a:extLst>
          </p:cNvPr>
          <p:cNvSpPr txBox="1"/>
          <p:nvPr/>
        </p:nvSpPr>
        <p:spPr>
          <a:xfrm>
            <a:off x="899639" y="5699916"/>
            <a:ext cx="9115220" cy="646331"/>
          </a:xfrm>
          <a:prstGeom prst="rect">
            <a:avLst/>
          </a:prstGeom>
          <a:noFill/>
        </p:spPr>
        <p:txBody>
          <a:bodyPr wrap="square" rtlCol="0">
            <a:spAutoFit/>
          </a:bodyPr>
          <a:lstStyle/>
          <a:p>
            <a:r>
              <a:rPr lang="en-US" dirty="0"/>
              <a:t>Overall, between 2009 and 2017, average unemployment decreased significantly, through in some states, such as Puerto Rico, it remined noticeably higher than the national trend</a:t>
            </a:r>
          </a:p>
        </p:txBody>
      </p:sp>
    </p:spTree>
    <p:extLst>
      <p:ext uri="{BB962C8B-B14F-4D97-AF65-F5344CB8AC3E}">
        <p14:creationId xmlns:p14="http://schemas.microsoft.com/office/powerpoint/2010/main" val="191718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76F0-2C1E-6049-A74C-7D0B63E5532D}"/>
              </a:ext>
            </a:extLst>
          </p:cNvPr>
          <p:cNvSpPr>
            <a:spLocks noGrp="1"/>
          </p:cNvSpPr>
          <p:nvPr>
            <p:ph type="title"/>
          </p:nvPr>
        </p:nvSpPr>
        <p:spPr>
          <a:xfrm>
            <a:off x="377371" y="152400"/>
            <a:ext cx="10972800" cy="699182"/>
          </a:xfrm>
        </p:spPr>
        <p:txBody>
          <a:bodyPr>
            <a:normAutofit fontScale="90000"/>
          </a:bodyPr>
          <a:lstStyle/>
          <a:p>
            <a:r>
              <a:rPr lang="en-US" sz="4800" dirty="0"/>
              <a:t>Yearly Trends</a:t>
            </a:r>
          </a:p>
        </p:txBody>
      </p:sp>
      <p:pic>
        <p:nvPicPr>
          <p:cNvPr id="3" name="Picture 2">
            <a:extLst>
              <a:ext uri="{FF2B5EF4-FFF2-40B4-BE49-F238E27FC236}">
                <a16:creationId xmlns:a16="http://schemas.microsoft.com/office/drawing/2014/main" id="{3A047B41-6CA6-0D49-8354-7A8BA5427781}"/>
              </a:ext>
            </a:extLst>
          </p:cNvPr>
          <p:cNvPicPr>
            <a:picLocks noChangeAspect="1"/>
          </p:cNvPicPr>
          <p:nvPr/>
        </p:nvPicPr>
        <p:blipFill>
          <a:blip r:embed="rId3"/>
          <a:stretch>
            <a:fillRect/>
          </a:stretch>
        </p:blipFill>
        <p:spPr>
          <a:xfrm>
            <a:off x="481533" y="1398755"/>
            <a:ext cx="5588507" cy="4247164"/>
          </a:xfrm>
          <a:prstGeom prst="rect">
            <a:avLst/>
          </a:prstGeom>
        </p:spPr>
      </p:pic>
      <p:pic>
        <p:nvPicPr>
          <p:cNvPr id="7" name="Picture 6">
            <a:extLst>
              <a:ext uri="{FF2B5EF4-FFF2-40B4-BE49-F238E27FC236}">
                <a16:creationId xmlns:a16="http://schemas.microsoft.com/office/drawing/2014/main" id="{6F9D6A54-8210-5A40-AF80-21CC6B519C38}"/>
              </a:ext>
            </a:extLst>
          </p:cNvPr>
          <p:cNvPicPr>
            <a:picLocks noChangeAspect="1"/>
          </p:cNvPicPr>
          <p:nvPr/>
        </p:nvPicPr>
        <p:blipFill>
          <a:blip r:embed="rId4"/>
          <a:stretch>
            <a:fillRect/>
          </a:stretch>
        </p:blipFill>
        <p:spPr>
          <a:xfrm>
            <a:off x="6070040" y="1398494"/>
            <a:ext cx="5512360" cy="4247425"/>
          </a:xfrm>
          <a:prstGeom prst="rect">
            <a:avLst/>
          </a:prstGeom>
        </p:spPr>
      </p:pic>
    </p:spTree>
    <p:extLst>
      <p:ext uri="{BB962C8B-B14F-4D97-AF65-F5344CB8AC3E}">
        <p14:creationId xmlns:p14="http://schemas.microsoft.com/office/powerpoint/2010/main" val="123739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44B755-4A61-314C-95CD-AA28F86E8126}"/>
              </a:ext>
            </a:extLst>
          </p:cNvPr>
          <p:cNvSpPr>
            <a:spLocks noGrp="1"/>
          </p:cNvSpPr>
          <p:nvPr>
            <p:ph type="title"/>
          </p:nvPr>
        </p:nvSpPr>
        <p:spPr>
          <a:xfrm>
            <a:off x="755155" y="298106"/>
            <a:ext cx="10972800" cy="679972"/>
          </a:xfrm>
        </p:spPr>
        <p:txBody>
          <a:bodyPr>
            <a:normAutofit fontScale="90000"/>
          </a:bodyPr>
          <a:lstStyle/>
          <a:p>
            <a:r>
              <a:rPr lang="en-US" sz="4800" dirty="0"/>
              <a:t>Unemployment and Crime by State</a:t>
            </a:r>
          </a:p>
        </p:txBody>
      </p:sp>
      <p:sp>
        <p:nvSpPr>
          <p:cNvPr id="2" name="Content Placeholder 1"/>
          <p:cNvSpPr>
            <a:spLocks noGrp="1"/>
          </p:cNvSpPr>
          <p:nvPr>
            <p:ph idx="1"/>
          </p:nvPr>
        </p:nvSpPr>
        <p:spPr>
          <a:xfrm>
            <a:off x="609600" y="978078"/>
            <a:ext cx="10972800" cy="5148087"/>
          </a:xfrm>
        </p:spPr>
        <p:txBody>
          <a:bodyPr>
            <a:normAutofit/>
          </a:bodyPr>
          <a:lstStyle/>
          <a:p>
            <a:pPr marL="285750" indent="-285750">
              <a:buFont typeface="Arial" panose="020B0604020202020204" pitchFamily="34" charset="0"/>
              <a:buChar char="•"/>
            </a:pPr>
            <a:r>
              <a:rPr lang="en-US" sz="2000" dirty="0"/>
              <a:t>Some of the states with highest unemployment rates between 2009 and 2014 are Nevada, Michigan, California </a:t>
            </a:r>
          </a:p>
          <a:p>
            <a:pPr marL="285750" indent="-285750">
              <a:buFont typeface="Arial" panose="020B0604020202020204" pitchFamily="34" charset="0"/>
              <a:buChar char="•"/>
            </a:pPr>
            <a:r>
              <a:rPr lang="en-US" sz="2000" dirty="0"/>
              <a:t>Those states don’t particularly stand out as having the highest Crime Rates. </a:t>
            </a:r>
          </a:p>
        </p:txBody>
      </p:sp>
      <p:pic>
        <p:nvPicPr>
          <p:cNvPr id="7" name="Picture 6">
            <a:extLst>
              <a:ext uri="{FF2B5EF4-FFF2-40B4-BE49-F238E27FC236}">
                <a16:creationId xmlns:a16="http://schemas.microsoft.com/office/drawing/2014/main" id="{063B2554-FDA0-7F4F-B977-8C6C096B57C6}"/>
              </a:ext>
            </a:extLst>
          </p:cNvPr>
          <p:cNvPicPr>
            <a:picLocks noChangeAspect="1"/>
          </p:cNvPicPr>
          <p:nvPr/>
        </p:nvPicPr>
        <p:blipFill>
          <a:blip r:embed="rId2"/>
          <a:stretch>
            <a:fillRect/>
          </a:stretch>
        </p:blipFill>
        <p:spPr>
          <a:xfrm>
            <a:off x="6096000" y="2000313"/>
            <a:ext cx="6096000" cy="4301859"/>
          </a:xfrm>
          <a:prstGeom prst="rect">
            <a:avLst/>
          </a:prstGeom>
        </p:spPr>
      </p:pic>
      <p:pic>
        <p:nvPicPr>
          <p:cNvPr id="10" name="Picture 9">
            <a:extLst>
              <a:ext uri="{FF2B5EF4-FFF2-40B4-BE49-F238E27FC236}">
                <a16:creationId xmlns:a16="http://schemas.microsoft.com/office/drawing/2014/main" id="{E6431E40-4BFF-C54E-BBC9-E97F938543AF}"/>
              </a:ext>
            </a:extLst>
          </p:cNvPr>
          <p:cNvPicPr>
            <a:picLocks noChangeAspect="1"/>
          </p:cNvPicPr>
          <p:nvPr/>
        </p:nvPicPr>
        <p:blipFill>
          <a:blip r:embed="rId3"/>
          <a:stretch>
            <a:fillRect/>
          </a:stretch>
        </p:blipFill>
        <p:spPr>
          <a:xfrm>
            <a:off x="0" y="2010743"/>
            <a:ext cx="6096000" cy="4301859"/>
          </a:xfrm>
          <a:prstGeom prst="rect">
            <a:avLst/>
          </a:prstGeom>
        </p:spPr>
      </p:pic>
      <p:sp>
        <p:nvSpPr>
          <p:cNvPr id="11" name="TextBox 10">
            <a:extLst>
              <a:ext uri="{FF2B5EF4-FFF2-40B4-BE49-F238E27FC236}">
                <a16:creationId xmlns:a16="http://schemas.microsoft.com/office/drawing/2014/main" id="{1B750358-A8CF-904F-A60F-F0DE9BEE8B11}"/>
              </a:ext>
            </a:extLst>
          </p:cNvPr>
          <p:cNvSpPr txBox="1"/>
          <p:nvPr/>
        </p:nvSpPr>
        <p:spPr>
          <a:xfrm>
            <a:off x="1619825" y="1164515"/>
            <a:ext cx="8255315" cy="307777"/>
          </a:xfrm>
          <a:prstGeom prst="rect">
            <a:avLst/>
          </a:prstGeom>
          <a:noFill/>
        </p:spPr>
        <p:txBody>
          <a:bodyPr wrap="square" rtlCol="0">
            <a:spAutoFit/>
          </a:bodyPr>
          <a:lstStyle/>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797037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F1ED7-3094-0047-B2AB-3CE0662F46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51314" y="2174654"/>
            <a:ext cx="6436427" cy="3866898"/>
          </a:xfrm>
          <a:prstGeom prst="rect">
            <a:avLst/>
          </a:prstGeom>
        </p:spPr>
      </p:pic>
      <p:sp>
        <p:nvSpPr>
          <p:cNvPr id="2" name="Title 1">
            <a:extLst>
              <a:ext uri="{FF2B5EF4-FFF2-40B4-BE49-F238E27FC236}">
                <a16:creationId xmlns:a16="http://schemas.microsoft.com/office/drawing/2014/main" id="{00856236-43DC-7640-8ADC-9B91B33682B2}"/>
              </a:ext>
            </a:extLst>
          </p:cNvPr>
          <p:cNvSpPr>
            <a:spLocks noGrp="1"/>
          </p:cNvSpPr>
          <p:nvPr>
            <p:ph type="title"/>
          </p:nvPr>
        </p:nvSpPr>
        <p:spPr>
          <a:xfrm>
            <a:off x="609600" y="274639"/>
            <a:ext cx="10972800" cy="747775"/>
          </a:xfrm>
        </p:spPr>
        <p:txBody>
          <a:bodyPr>
            <a:normAutofit fontScale="90000"/>
          </a:bodyPr>
          <a:lstStyle/>
          <a:p>
            <a:r>
              <a:rPr lang="en-US" sz="4800" dirty="0"/>
              <a:t>Unemployment &amp; Crime by Year</a:t>
            </a:r>
          </a:p>
        </p:txBody>
      </p:sp>
      <p:sp>
        <p:nvSpPr>
          <p:cNvPr id="3" name="Content Placeholder 2"/>
          <p:cNvSpPr>
            <a:spLocks noGrp="1"/>
          </p:cNvSpPr>
          <p:nvPr>
            <p:ph idx="1"/>
          </p:nvPr>
        </p:nvSpPr>
        <p:spPr>
          <a:xfrm>
            <a:off x="609600" y="1091133"/>
            <a:ext cx="10972800" cy="5035031"/>
          </a:xfrm>
        </p:spPr>
        <p:txBody>
          <a:bodyPr>
            <a:normAutofit/>
          </a:bodyPr>
          <a:lstStyle/>
          <a:p>
            <a:r>
              <a:rPr lang="en-US" sz="2000" dirty="0"/>
              <a:t>Unemployment across the US to the Total Crime Index shows a generally positive relationship. </a:t>
            </a:r>
          </a:p>
          <a:p>
            <a:r>
              <a:rPr lang="en-US" sz="2000" dirty="0"/>
              <a:t>The color coding below represents each year in our data</a:t>
            </a:r>
          </a:p>
        </p:txBody>
      </p:sp>
    </p:spTree>
    <p:extLst>
      <p:ext uri="{BB962C8B-B14F-4D97-AF65-F5344CB8AC3E}">
        <p14:creationId xmlns:p14="http://schemas.microsoft.com/office/powerpoint/2010/main" val="197812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9278-B0E0-7D46-A378-7A7DCA5A188A}"/>
              </a:ext>
            </a:extLst>
          </p:cNvPr>
          <p:cNvSpPr>
            <a:spLocks noGrp="1"/>
          </p:cNvSpPr>
          <p:nvPr>
            <p:ph type="title"/>
          </p:nvPr>
        </p:nvSpPr>
        <p:spPr>
          <a:xfrm>
            <a:off x="609600" y="274639"/>
            <a:ext cx="10972800" cy="634734"/>
          </a:xfrm>
        </p:spPr>
        <p:txBody>
          <a:bodyPr>
            <a:normAutofit fontScale="90000"/>
          </a:bodyPr>
          <a:lstStyle/>
          <a:p>
            <a:r>
              <a:rPr lang="en-US" sz="4800" dirty="0"/>
              <a:t>Grouped Data – High Crime States</a:t>
            </a:r>
          </a:p>
        </p:txBody>
      </p:sp>
      <p:sp>
        <p:nvSpPr>
          <p:cNvPr id="3" name="Content Placeholder 2"/>
          <p:cNvSpPr>
            <a:spLocks noGrp="1"/>
          </p:cNvSpPr>
          <p:nvPr>
            <p:ph idx="1"/>
          </p:nvPr>
        </p:nvSpPr>
        <p:spPr>
          <a:xfrm>
            <a:off x="609600" y="983557"/>
            <a:ext cx="10972800" cy="5142608"/>
          </a:xfrm>
        </p:spPr>
        <p:txBody>
          <a:bodyPr>
            <a:normAutofit/>
          </a:bodyPr>
          <a:lstStyle/>
          <a:p>
            <a:pPr marL="0" indent="0" algn="ctr">
              <a:buNone/>
            </a:pPr>
            <a:r>
              <a:rPr lang="en-US" sz="2000" dirty="0"/>
              <a:t>States with historically high crime rates experience high drop in crime for small decreases in unemployment compared to states with more moderate and low levels of crime</a:t>
            </a:r>
          </a:p>
        </p:txBody>
      </p:sp>
      <p:pic>
        <p:nvPicPr>
          <p:cNvPr id="4" name="Picture 3">
            <a:extLst>
              <a:ext uri="{FF2B5EF4-FFF2-40B4-BE49-F238E27FC236}">
                <a16:creationId xmlns:a16="http://schemas.microsoft.com/office/drawing/2014/main" id="{F73BD76E-1FD5-9D4F-A428-6BBD4BAFCE5B}"/>
              </a:ext>
            </a:extLst>
          </p:cNvPr>
          <p:cNvPicPr>
            <a:picLocks noChangeAspect="1"/>
          </p:cNvPicPr>
          <p:nvPr/>
        </p:nvPicPr>
        <p:blipFill>
          <a:blip r:embed="rId2"/>
          <a:stretch>
            <a:fillRect/>
          </a:stretch>
        </p:blipFill>
        <p:spPr>
          <a:xfrm>
            <a:off x="1769423" y="1592618"/>
            <a:ext cx="8182099" cy="4607731"/>
          </a:xfrm>
          <a:prstGeom prst="rect">
            <a:avLst/>
          </a:prstGeom>
        </p:spPr>
      </p:pic>
    </p:spTree>
    <p:extLst>
      <p:ext uri="{BB962C8B-B14F-4D97-AF65-F5344CB8AC3E}">
        <p14:creationId xmlns:p14="http://schemas.microsoft.com/office/powerpoint/2010/main" val="271208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805017-16EC-A645-8DDC-3B8103BB32FB}"/>
              </a:ext>
            </a:extLst>
          </p:cNvPr>
          <p:cNvSpPr>
            <a:spLocks noGrp="1"/>
          </p:cNvSpPr>
          <p:nvPr>
            <p:ph idx="1"/>
          </p:nvPr>
        </p:nvSpPr>
        <p:spPr>
          <a:xfrm>
            <a:off x="609600" y="909373"/>
            <a:ext cx="10972800" cy="5216791"/>
          </a:xfrm>
        </p:spPr>
        <p:txBody>
          <a:bodyPr>
            <a:normAutofit/>
          </a:bodyPr>
          <a:lstStyle/>
          <a:p>
            <a:pPr marL="0" indent="0">
              <a:buNone/>
            </a:pPr>
            <a:r>
              <a:rPr lang="en-US" sz="2000" dirty="0"/>
              <a:t>States with historically high crime rates experience high drop in crime rates for small decreases in unemployment compared to states with more moderate and low levels of crime</a:t>
            </a:r>
          </a:p>
        </p:txBody>
      </p:sp>
      <p:pic>
        <p:nvPicPr>
          <p:cNvPr id="5" name="Picture 4">
            <a:extLst>
              <a:ext uri="{FF2B5EF4-FFF2-40B4-BE49-F238E27FC236}">
                <a16:creationId xmlns:a16="http://schemas.microsoft.com/office/drawing/2014/main" id="{85829917-BE44-204A-9A36-EB6E59C5BC02}"/>
              </a:ext>
            </a:extLst>
          </p:cNvPr>
          <p:cNvPicPr>
            <a:picLocks noChangeAspect="1"/>
          </p:cNvPicPr>
          <p:nvPr/>
        </p:nvPicPr>
        <p:blipFill>
          <a:blip r:embed="rId2"/>
          <a:stretch>
            <a:fillRect/>
          </a:stretch>
        </p:blipFill>
        <p:spPr>
          <a:xfrm>
            <a:off x="0" y="1544107"/>
            <a:ext cx="6277855" cy="4449439"/>
          </a:xfrm>
          <a:prstGeom prst="rect">
            <a:avLst/>
          </a:prstGeom>
        </p:spPr>
      </p:pic>
      <p:pic>
        <p:nvPicPr>
          <p:cNvPr id="6" name="Picture 5">
            <a:extLst>
              <a:ext uri="{FF2B5EF4-FFF2-40B4-BE49-F238E27FC236}">
                <a16:creationId xmlns:a16="http://schemas.microsoft.com/office/drawing/2014/main" id="{B1BB9867-DA8B-6B41-BE88-1F507F297988}"/>
              </a:ext>
            </a:extLst>
          </p:cNvPr>
          <p:cNvPicPr>
            <a:picLocks noChangeAspect="1"/>
          </p:cNvPicPr>
          <p:nvPr/>
        </p:nvPicPr>
        <p:blipFill>
          <a:blip r:embed="rId3"/>
          <a:stretch>
            <a:fillRect/>
          </a:stretch>
        </p:blipFill>
        <p:spPr>
          <a:xfrm>
            <a:off x="6277855" y="1544107"/>
            <a:ext cx="5851294" cy="4449439"/>
          </a:xfrm>
          <a:prstGeom prst="rect">
            <a:avLst/>
          </a:prstGeom>
        </p:spPr>
      </p:pic>
      <p:sp>
        <p:nvSpPr>
          <p:cNvPr id="7" name="Title 1">
            <a:extLst>
              <a:ext uri="{FF2B5EF4-FFF2-40B4-BE49-F238E27FC236}">
                <a16:creationId xmlns:a16="http://schemas.microsoft.com/office/drawing/2014/main" id="{22579278-B0E0-7D46-A378-7A7DCA5A188A}"/>
              </a:ext>
            </a:extLst>
          </p:cNvPr>
          <p:cNvSpPr txBox="1">
            <a:spLocks/>
          </p:cNvSpPr>
          <p:nvPr/>
        </p:nvSpPr>
        <p:spPr>
          <a:xfrm>
            <a:off x="609600" y="274639"/>
            <a:ext cx="10972800" cy="634734"/>
          </a:xfrm>
          <a:prstGeom prst="rect">
            <a:avLst/>
          </a:prstGeom>
        </p:spPr>
        <p:txBody>
          <a:bodyPr vert="horz" lIns="91440" tIns="45720" rIns="91440" bIns="45720" rtlCol="0" anchor="ctr">
            <a:normAutofit fontScale="90000" lnSpcReduction="20000"/>
          </a:bodyPr>
          <a:lstStyle>
            <a:lvl1pPr algn="ctr" defTabSz="609585" rtl="0" eaLnBrk="1" latinLnBrk="0" hangingPunct="1">
              <a:spcBef>
                <a:spcPct val="0"/>
              </a:spcBef>
              <a:buNone/>
              <a:defRPr sz="5867" kern="1200">
                <a:solidFill>
                  <a:schemeClr val="tx1"/>
                </a:solidFill>
                <a:latin typeface="Arial"/>
                <a:ea typeface="+mj-ea"/>
                <a:cs typeface="Arial"/>
              </a:defRPr>
            </a:lvl1pPr>
          </a:lstStyle>
          <a:p>
            <a:r>
              <a:rPr lang="en-US" sz="4800" dirty="0"/>
              <a:t>Grouped Data – By Crime Rates</a:t>
            </a:r>
          </a:p>
        </p:txBody>
      </p:sp>
    </p:spTree>
    <p:extLst>
      <p:ext uri="{BB962C8B-B14F-4D97-AF65-F5344CB8AC3E}">
        <p14:creationId xmlns:p14="http://schemas.microsoft.com/office/powerpoint/2010/main" val="2040319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C0774-5D5E-1247-8794-5D5B53A65FD6}"/>
              </a:ext>
            </a:extLst>
          </p:cNvPr>
          <p:cNvSpPr>
            <a:spLocks noGrp="1"/>
          </p:cNvSpPr>
          <p:nvPr>
            <p:ph idx="1"/>
          </p:nvPr>
        </p:nvSpPr>
        <p:spPr>
          <a:xfrm>
            <a:off x="609600" y="1029661"/>
            <a:ext cx="10972800" cy="5096503"/>
          </a:xfrm>
        </p:spPr>
        <p:txBody>
          <a:bodyPr>
            <a:normAutofit/>
          </a:bodyPr>
          <a:lstStyle/>
          <a:p>
            <a:r>
              <a:rPr lang="en-US" sz="2000" dirty="0"/>
              <a:t>States which have historically experienced very low crime rates, the impact of decreased unemployment in crime is minimal and almost unnoticed. </a:t>
            </a:r>
          </a:p>
          <a:p>
            <a:r>
              <a:rPr lang="en-US" sz="2000" dirty="0"/>
              <a:t>These states also do not have a change in minimum wage for the years under study.</a:t>
            </a:r>
          </a:p>
          <a:p>
            <a:pPr marL="0" indent="0">
              <a:buNone/>
            </a:pPr>
            <a:endParaRPr lang="en-US" sz="2000" dirty="0"/>
          </a:p>
        </p:txBody>
      </p:sp>
      <p:pic>
        <p:nvPicPr>
          <p:cNvPr id="4" name="Picture 3">
            <a:extLst>
              <a:ext uri="{FF2B5EF4-FFF2-40B4-BE49-F238E27FC236}">
                <a16:creationId xmlns:a16="http://schemas.microsoft.com/office/drawing/2014/main" id="{88B169E7-7465-BD4C-9F36-0F24A96DBA8E}"/>
              </a:ext>
            </a:extLst>
          </p:cNvPr>
          <p:cNvPicPr>
            <a:picLocks noChangeAspect="1"/>
          </p:cNvPicPr>
          <p:nvPr/>
        </p:nvPicPr>
        <p:blipFill>
          <a:blip r:embed="rId2"/>
          <a:stretch>
            <a:fillRect/>
          </a:stretch>
        </p:blipFill>
        <p:spPr>
          <a:xfrm>
            <a:off x="1460666" y="2168293"/>
            <a:ext cx="8585859" cy="3769113"/>
          </a:xfrm>
          <a:prstGeom prst="rect">
            <a:avLst/>
          </a:prstGeom>
        </p:spPr>
      </p:pic>
      <p:sp>
        <p:nvSpPr>
          <p:cNvPr id="5" name="Title 1">
            <a:extLst>
              <a:ext uri="{FF2B5EF4-FFF2-40B4-BE49-F238E27FC236}">
                <a16:creationId xmlns:a16="http://schemas.microsoft.com/office/drawing/2014/main" id="{22579278-B0E0-7D46-A378-7A7DCA5A188A}"/>
              </a:ext>
            </a:extLst>
          </p:cNvPr>
          <p:cNvSpPr>
            <a:spLocks noGrp="1"/>
          </p:cNvSpPr>
          <p:nvPr>
            <p:ph type="title"/>
          </p:nvPr>
        </p:nvSpPr>
        <p:spPr>
          <a:xfrm>
            <a:off x="609600" y="274639"/>
            <a:ext cx="10972800" cy="634734"/>
          </a:xfrm>
        </p:spPr>
        <p:txBody>
          <a:bodyPr>
            <a:normAutofit fontScale="90000"/>
          </a:bodyPr>
          <a:lstStyle/>
          <a:p>
            <a:r>
              <a:rPr lang="en-US" sz="4800" dirty="0"/>
              <a:t>Grouped Data – Very Low Crime States</a:t>
            </a:r>
          </a:p>
        </p:txBody>
      </p:sp>
    </p:spTree>
    <p:extLst>
      <p:ext uri="{BB962C8B-B14F-4D97-AF65-F5344CB8AC3E}">
        <p14:creationId xmlns:p14="http://schemas.microsoft.com/office/powerpoint/2010/main" val="3466893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43FF-C15D-7B40-862F-54758753C6DA}"/>
              </a:ext>
            </a:extLst>
          </p:cNvPr>
          <p:cNvSpPr>
            <a:spLocks noGrp="1"/>
          </p:cNvSpPr>
          <p:nvPr>
            <p:ph type="title"/>
          </p:nvPr>
        </p:nvSpPr>
        <p:spPr>
          <a:xfrm>
            <a:off x="609600" y="274639"/>
            <a:ext cx="10972800" cy="816494"/>
          </a:xfrm>
        </p:spPr>
        <p:txBody>
          <a:bodyPr>
            <a:normAutofit fontScale="90000"/>
          </a:bodyPr>
          <a:lstStyle/>
          <a:p>
            <a:pPr algn="l"/>
            <a:r>
              <a:rPr lang="en-US" sz="4800" dirty="0"/>
              <a:t>Discussion</a:t>
            </a:r>
          </a:p>
        </p:txBody>
      </p:sp>
      <p:sp>
        <p:nvSpPr>
          <p:cNvPr id="3" name="Content Placeholder 2">
            <a:extLst>
              <a:ext uri="{FF2B5EF4-FFF2-40B4-BE49-F238E27FC236}">
                <a16:creationId xmlns:a16="http://schemas.microsoft.com/office/drawing/2014/main" id="{2203B22F-3CF5-B940-BB63-1527A549AE52}"/>
              </a:ext>
            </a:extLst>
          </p:cNvPr>
          <p:cNvSpPr>
            <a:spLocks noGrp="1"/>
          </p:cNvSpPr>
          <p:nvPr>
            <p:ph idx="1"/>
          </p:nvPr>
        </p:nvSpPr>
        <p:spPr>
          <a:xfrm>
            <a:off x="609600" y="1244813"/>
            <a:ext cx="10972800" cy="4881351"/>
          </a:xfrm>
        </p:spPr>
        <p:txBody>
          <a:bodyPr>
            <a:noAutofit/>
          </a:bodyPr>
          <a:lstStyle/>
          <a:p>
            <a:r>
              <a:rPr lang="en-US" sz="2000" dirty="0">
                <a:latin typeface="+mn-lt"/>
              </a:rPr>
              <a:t>One of our initial hypotheses was that </a:t>
            </a:r>
            <a:r>
              <a:rPr lang="en-US" sz="2000" i="1" dirty="0">
                <a:latin typeface="+mn-lt"/>
              </a:rPr>
              <a:t>because of increased unemployment, crime rates will also go up over time</a:t>
            </a:r>
          </a:p>
          <a:p>
            <a:pPr lvl="1"/>
            <a:r>
              <a:rPr lang="en-US" sz="2000" dirty="0">
                <a:latin typeface="+mn-lt"/>
              </a:rPr>
              <a:t>After analyzing our data, we determined that indeed crime rate and unemployment move in the same direction consistently where as unemployment decreases crime rates also decrease. </a:t>
            </a:r>
          </a:p>
          <a:p>
            <a:pPr lvl="1"/>
            <a:r>
              <a:rPr lang="en-US" sz="2000" dirty="0">
                <a:latin typeface="+mn-lt"/>
              </a:rPr>
              <a:t>However, we don’t have enough supporting evidence to establish causality. We would reframe the hypothesis to emphasize that though there is a positive relationship between the two, crime is not necessarily depended upon or determined by  unemployment </a:t>
            </a:r>
          </a:p>
          <a:p>
            <a:pPr lvl="1"/>
            <a:r>
              <a:rPr lang="en-US" sz="2000" dirty="0">
                <a:latin typeface="+mn-lt"/>
              </a:rPr>
              <a:t>In states with historically high crime rates, the effect of decreased unemployment on crime is much more noticeable than in states with lower crime</a:t>
            </a:r>
          </a:p>
          <a:p>
            <a:r>
              <a:rPr lang="en-US" sz="2000" dirty="0">
                <a:latin typeface="+mn-lt"/>
              </a:rPr>
              <a:t>Minimum wage did not change drastically in the selected time period however, unemployment decreased drastically which had a positive impact on CPI</a:t>
            </a:r>
          </a:p>
          <a:p>
            <a:r>
              <a:rPr lang="en-US" sz="2000" dirty="0">
                <a:latin typeface="+mn-lt"/>
              </a:rPr>
              <a:t>Our findings are heavily impacted by the recessions and post recession dynamics of the selected time-period</a:t>
            </a:r>
          </a:p>
        </p:txBody>
      </p:sp>
    </p:spTree>
    <p:extLst>
      <p:ext uri="{BB962C8B-B14F-4D97-AF65-F5344CB8AC3E}">
        <p14:creationId xmlns:p14="http://schemas.microsoft.com/office/powerpoint/2010/main" val="2910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0085E-25E6-D746-8539-75A2F805D820}"/>
              </a:ext>
            </a:extLst>
          </p:cNvPr>
          <p:cNvSpPr>
            <a:spLocks noGrp="1"/>
          </p:cNvSpPr>
          <p:nvPr>
            <p:ph type="title"/>
          </p:nvPr>
        </p:nvSpPr>
        <p:spPr>
          <a:xfrm>
            <a:off x="609600" y="274639"/>
            <a:ext cx="10972800" cy="962490"/>
          </a:xfrm>
        </p:spPr>
        <p:txBody>
          <a:bodyPr>
            <a:normAutofit/>
          </a:bodyPr>
          <a:lstStyle/>
          <a:p>
            <a:pPr algn="l"/>
            <a:r>
              <a:rPr lang="en-US" sz="4800" dirty="0"/>
              <a:t>Post Mortem</a:t>
            </a:r>
          </a:p>
        </p:txBody>
      </p:sp>
      <p:sp>
        <p:nvSpPr>
          <p:cNvPr id="3" name="Content Placeholder 2">
            <a:extLst>
              <a:ext uri="{FF2B5EF4-FFF2-40B4-BE49-F238E27FC236}">
                <a16:creationId xmlns:a16="http://schemas.microsoft.com/office/drawing/2014/main" id="{A67A4DD9-68BF-3742-80A2-0E30C018009B}"/>
              </a:ext>
            </a:extLst>
          </p:cNvPr>
          <p:cNvSpPr>
            <a:spLocks noGrp="1"/>
          </p:cNvSpPr>
          <p:nvPr>
            <p:ph idx="1"/>
          </p:nvPr>
        </p:nvSpPr>
        <p:spPr/>
        <p:txBody>
          <a:bodyPr>
            <a:normAutofit/>
          </a:bodyPr>
          <a:lstStyle/>
          <a:p>
            <a:r>
              <a:rPr lang="en-US" sz="2400" dirty="0">
                <a:latin typeface="+mn-lt"/>
              </a:rPr>
              <a:t>A challenges we faced was in formatting the data and making it ready for merging (</a:t>
            </a:r>
            <a:r>
              <a:rPr lang="en-US" sz="2400" b="1" dirty="0">
                <a:latin typeface="+mn-lt"/>
              </a:rPr>
              <a:t>creating the final data set</a:t>
            </a:r>
            <a:r>
              <a:rPr lang="en-US" sz="2400" dirty="0">
                <a:latin typeface="+mn-lt"/>
              </a:rPr>
              <a:t>)</a:t>
            </a:r>
          </a:p>
          <a:p>
            <a:pPr lvl="1"/>
            <a:r>
              <a:rPr lang="en-US" sz="2400" dirty="0">
                <a:latin typeface="+mn-lt"/>
              </a:rPr>
              <a:t>We focused on finding single year data per category– Crime, Unemployment, Minimum Wage</a:t>
            </a:r>
          </a:p>
          <a:p>
            <a:pPr lvl="1"/>
            <a:r>
              <a:rPr lang="en-US" sz="2400" dirty="0">
                <a:latin typeface="+mn-lt"/>
              </a:rPr>
              <a:t>We cleaned each year individually and formatted it the same way for each year</a:t>
            </a:r>
          </a:p>
          <a:p>
            <a:pPr lvl="1"/>
            <a:r>
              <a:rPr lang="en-US" sz="2400" dirty="0">
                <a:latin typeface="+mn-lt"/>
              </a:rPr>
              <a:t>We then stacked each year per group (Crime, Unemployment, Minimum Wage) to create three large data-sources for the same time period </a:t>
            </a:r>
          </a:p>
          <a:p>
            <a:pPr lvl="1"/>
            <a:r>
              <a:rPr lang="en-US" sz="2400" dirty="0">
                <a:latin typeface="+mn-lt"/>
              </a:rPr>
              <a:t>Finally, we merged the data together to create one final large dataset to be used for exploration and analysis</a:t>
            </a:r>
          </a:p>
        </p:txBody>
      </p:sp>
    </p:spTree>
    <p:extLst>
      <p:ext uri="{BB962C8B-B14F-4D97-AF65-F5344CB8AC3E}">
        <p14:creationId xmlns:p14="http://schemas.microsoft.com/office/powerpoint/2010/main" val="16043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C452-F6C1-874A-8E7F-9D0286F7E6DD}"/>
              </a:ext>
            </a:extLst>
          </p:cNvPr>
          <p:cNvSpPr>
            <a:spLocks noGrp="1"/>
          </p:cNvSpPr>
          <p:nvPr>
            <p:ph type="title"/>
          </p:nvPr>
        </p:nvSpPr>
        <p:spPr>
          <a:xfrm>
            <a:off x="609600" y="274639"/>
            <a:ext cx="10972800" cy="1077751"/>
          </a:xfrm>
        </p:spPr>
        <p:txBody>
          <a:bodyPr>
            <a:normAutofit/>
          </a:bodyPr>
          <a:lstStyle/>
          <a:p>
            <a:pPr algn="l"/>
            <a:r>
              <a:rPr lang="en-US" sz="4800" dirty="0"/>
              <a:t>Post Mortem</a:t>
            </a:r>
          </a:p>
        </p:txBody>
      </p:sp>
      <p:sp>
        <p:nvSpPr>
          <p:cNvPr id="3" name="Content Placeholder 2">
            <a:extLst>
              <a:ext uri="{FF2B5EF4-FFF2-40B4-BE49-F238E27FC236}">
                <a16:creationId xmlns:a16="http://schemas.microsoft.com/office/drawing/2014/main" id="{117EEAF7-E816-8446-B1FC-3DF04D5E2922}"/>
              </a:ext>
            </a:extLst>
          </p:cNvPr>
          <p:cNvSpPr>
            <a:spLocks noGrp="1"/>
          </p:cNvSpPr>
          <p:nvPr>
            <p:ph idx="1"/>
          </p:nvPr>
        </p:nvSpPr>
        <p:spPr>
          <a:xfrm>
            <a:off x="609600" y="1352391"/>
            <a:ext cx="10972800" cy="4773774"/>
          </a:xfrm>
        </p:spPr>
        <p:txBody>
          <a:bodyPr>
            <a:noAutofit/>
          </a:bodyPr>
          <a:lstStyle/>
          <a:p>
            <a:r>
              <a:rPr lang="en-US" sz="2200" dirty="0">
                <a:latin typeface="+mn-lt"/>
              </a:rPr>
              <a:t>Our data was focused on the period between the height of the Great Recession and immediately after it. Some of our findings may be biased as a result of that. Several things will be interesting to explore further: </a:t>
            </a:r>
          </a:p>
          <a:p>
            <a:pPr lvl="1"/>
            <a:r>
              <a:rPr lang="en-US" sz="2200" dirty="0">
                <a:latin typeface="+mn-lt"/>
              </a:rPr>
              <a:t>Would our results remain consistent if we were to expand our time frame to include data </a:t>
            </a:r>
            <a:r>
              <a:rPr lang="en-US" sz="2200" b="1" u="sng" dirty="0">
                <a:latin typeface="+mn-lt"/>
              </a:rPr>
              <a:t>before</a:t>
            </a:r>
            <a:r>
              <a:rPr lang="en-US" sz="2200" dirty="0">
                <a:latin typeface="+mn-lt"/>
              </a:rPr>
              <a:t>, during, and after a major recession?</a:t>
            </a:r>
          </a:p>
          <a:p>
            <a:pPr lvl="1"/>
            <a:r>
              <a:rPr lang="en-US" sz="2200" dirty="0">
                <a:latin typeface="+mn-lt"/>
              </a:rPr>
              <a:t>Do economic recessions and the unemployment generated as a result of them have a vastly different impact on crime compared to the unemployment during stable economic conditions?</a:t>
            </a:r>
          </a:p>
          <a:p>
            <a:pPr lvl="1"/>
            <a:r>
              <a:rPr lang="en-US" sz="2200" dirty="0">
                <a:latin typeface="+mn-lt"/>
              </a:rPr>
              <a:t>How do our findings compare to similar economic conditions that happened in the past? Specifically, if we were to explore crime and unemployment around the 30s and 40s (during the Great Depression), would our findings be similar to what we observed during and immediately after the great recession?</a:t>
            </a:r>
          </a:p>
        </p:txBody>
      </p:sp>
    </p:spTree>
    <p:extLst>
      <p:ext uri="{BB962C8B-B14F-4D97-AF65-F5344CB8AC3E}">
        <p14:creationId xmlns:p14="http://schemas.microsoft.com/office/powerpoint/2010/main" val="262997668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0FB2-B692-024F-9A40-7214521788D0}"/>
              </a:ext>
            </a:extLst>
          </p:cNvPr>
          <p:cNvSpPr>
            <a:spLocks noGrp="1"/>
          </p:cNvSpPr>
          <p:nvPr>
            <p:ph type="title"/>
          </p:nvPr>
        </p:nvSpPr>
        <p:spPr/>
        <p:txBody>
          <a:bodyPr>
            <a:normAutofit/>
          </a:bodyPr>
          <a:lstStyle/>
          <a:p>
            <a:pPr algn="l"/>
            <a:r>
              <a:rPr lang="en-US" sz="4800" dirty="0"/>
              <a:t>Motivation and Summary:</a:t>
            </a:r>
          </a:p>
        </p:txBody>
      </p:sp>
      <p:sp>
        <p:nvSpPr>
          <p:cNvPr id="3" name="Content Placeholder 2">
            <a:extLst>
              <a:ext uri="{FF2B5EF4-FFF2-40B4-BE49-F238E27FC236}">
                <a16:creationId xmlns:a16="http://schemas.microsoft.com/office/drawing/2014/main" id="{AA87AAAA-D8B3-FF4D-91E2-E0F7236D93DD}"/>
              </a:ext>
            </a:extLst>
          </p:cNvPr>
          <p:cNvSpPr>
            <a:spLocks noGrp="1"/>
          </p:cNvSpPr>
          <p:nvPr>
            <p:ph idx="1"/>
          </p:nvPr>
        </p:nvSpPr>
        <p:spPr/>
        <p:txBody>
          <a:bodyPr>
            <a:normAutofit/>
          </a:bodyPr>
          <a:lstStyle/>
          <a:p>
            <a:r>
              <a:rPr lang="en-US" sz="2400" dirty="0">
                <a:latin typeface="+mn-lt"/>
              </a:rPr>
              <a:t>The debate about the effect increases in the minimum wage have on employment is ongoing.</a:t>
            </a:r>
          </a:p>
          <a:p>
            <a:r>
              <a:rPr lang="en-US" sz="2400" dirty="0">
                <a:latin typeface="+mn-lt"/>
              </a:rPr>
              <a:t>Some studies find either no or only a small effect while others find significant effects </a:t>
            </a:r>
          </a:p>
          <a:p>
            <a:r>
              <a:rPr lang="en-US" sz="2400" dirty="0">
                <a:latin typeface="+mn-lt"/>
              </a:rPr>
              <a:t>A study recently published in the American Economic Association provides new evidence that increases in minimum wage reduces employment in the long run.</a:t>
            </a:r>
          </a:p>
          <a:p>
            <a:pPr marL="0" indent="0">
              <a:buNone/>
            </a:pPr>
            <a:r>
              <a:rPr lang="en-US" sz="2400" dirty="0">
                <a:latin typeface="+mn-lt"/>
              </a:rPr>
              <a:t>	(</a:t>
            </a:r>
            <a:r>
              <a:rPr lang="en-US" sz="2400" dirty="0">
                <a:latin typeface="+mn-lt"/>
                <a:hlinkClick r:id="rId2"/>
              </a:rPr>
              <a:t>click here for review</a:t>
            </a:r>
            <a:r>
              <a:rPr lang="en-US" sz="2400" dirty="0">
                <a:latin typeface="+mn-lt"/>
              </a:rPr>
              <a:t>)</a:t>
            </a:r>
          </a:p>
          <a:p>
            <a:pPr marL="0" indent="0">
              <a:buNone/>
            </a:pPr>
            <a:endParaRPr lang="en-US" sz="2400" dirty="0">
              <a:latin typeface="+mn-lt"/>
            </a:endParaRPr>
          </a:p>
          <a:p>
            <a:r>
              <a:rPr lang="en-US" sz="2400" dirty="0">
                <a:latin typeface="+mn-lt"/>
              </a:rPr>
              <a:t>The goal of this research is to review 8 years of historic data across the entire United States and come up with our own understanding of the impacts of minimum wage on the overall economic profile of our country. </a:t>
            </a:r>
          </a:p>
        </p:txBody>
      </p:sp>
    </p:spTree>
    <p:extLst>
      <p:ext uri="{BB962C8B-B14F-4D97-AF65-F5344CB8AC3E}">
        <p14:creationId xmlns:p14="http://schemas.microsoft.com/office/powerpoint/2010/main" val="3904330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6B65-0416-6842-9FAE-EAA908ACEE9E}"/>
              </a:ext>
            </a:extLst>
          </p:cNvPr>
          <p:cNvSpPr>
            <a:spLocks noGrp="1"/>
          </p:cNvSpPr>
          <p:nvPr>
            <p:ph type="title"/>
          </p:nvPr>
        </p:nvSpPr>
        <p:spPr/>
        <p:txBody>
          <a:bodyPr>
            <a:normAutofit/>
          </a:bodyPr>
          <a:lstStyle/>
          <a:p>
            <a:pPr algn="l"/>
            <a:r>
              <a:rPr lang="en-US" sz="4800" dirty="0">
                <a:latin typeface="+mn-lt"/>
              </a:rPr>
              <a:t>Questions Guiding Our Research</a:t>
            </a:r>
          </a:p>
        </p:txBody>
      </p:sp>
      <p:sp>
        <p:nvSpPr>
          <p:cNvPr id="3" name="Content Placeholder 2">
            <a:extLst>
              <a:ext uri="{FF2B5EF4-FFF2-40B4-BE49-F238E27FC236}">
                <a16:creationId xmlns:a16="http://schemas.microsoft.com/office/drawing/2014/main" id="{E1E66ECE-67D3-0747-8434-1DFD97C07E3F}"/>
              </a:ext>
            </a:extLst>
          </p:cNvPr>
          <p:cNvSpPr>
            <a:spLocks noGrp="1"/>
          </p:cNvSpPr>
          <p:nvPr>
            <p:ph idx="1"/>
          </p:nvPr>
        </p:nvSpPr>
        <p:spPr>
          <a:xfrm>
            <a:off x="609600" y="1417639"/>
            <a:ext cx="10972800" cy="4708525"/>
          </a:xfrm>
        </p:spPr>
        <p:txBody>
          <a:bodyPr>
            <a:noAutofit/>
          </a:bodyPr>
          <a:lstStyle/>
          <a:p>
            <a:r>
              <a:rPr lang="en-US" sz="2400" dirty="0">
                <a:latin typeface="+mn-lt"/>
              </a:rPr>
              <a:t>Is there a relationship between unemployment and crime?</a:t>
            </a:r>
          </a:p>
          <a:p>
            <a:pPr lvl="1"/>
            <a:r>
              <a:rPr lang="en-US" sz="2400" dirty="0">
                <a:latin typeface="+mn-lt"/>
              </a:rPr>
              <a:t>Does that relationship vary by state, region, or is it consistent across the entire United States</a:t>
            </a:r>
          </a:p>
          <a:p>
            <a:r>
              <a:rPr lang="en-US" sz="2400" dirty="0">
                <a:latin typeface="+mn-lt"/>
              </a:rPr>
              <a:t>Understand the trends in Minimum wage , Crime and Unemployment for the time frame of our dataset</a:t>
            </a:r>
          </a:p>
          <a:p>
            <a:r>
              <a:rPr lang="en-US" sz="2400" dirty="0">
                <a:latin typeface="+mn-lt"/>
              </a:rPr>
              <a:t>Did changes in minimum wage impact employment and subsequently crime?</a:t>
            </a:r>
          </a:p>
          <a:p>
            <a:r>
              <a:rPr lang="en-US" sz="2400" dirty="0">
                <a:latin typeface="+mn-lt"/>
              </a:rPr>
              <a:t>As demonstrated through the remaining of this presentation, we were able to successfully answer each of our preliminary questions and develop a good understanding of the US’ economic profile in examined time period  </a:t>
            </a:r>
          </a:p>
        </p:txBody>
      </p:sp>
    </p:spTree>
    <p:extLst>
      <p:ext uri="{BB962C8B-B14F-4D97-AF65-F5344CB8AC3E}">
        <p14:creationId xmlns:p14="http://schemas.microsoft.com/office/powerpoint/2010/main" val="280608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891F-0C77-2B4C-8AD6-C664914CA064}"/>
              </a:ext>
            </a:extLst>
          </p:cNvPr>
          <p:cNvSpPr>
            <a:spLocks noGrp="1"/>
          </p:cNvSpPr>
          <p:nvPr>
            <p:ph type="title"/>
          </p:nvPr>
        </p:nvSpPr>
        <p:spPr>
          <a:xfrm>
            <a:off x="609600" y="274639"/>
            <a:ext cx="10972800" cy="893761"/>
          </a:xfrm>
        </p:spPr>
        <p:txBody>
          <a:bodyPr>
            <a:normAutofit/>
          </a:bodyPr>
          <a:lstStyle/>
          <a:p>
            <a:pPr algn="l"/>
            <a:r>
              <a:rPr lang="en-US" sz="4800" dirty="0"/>
              <a:t>Hypothesis</a:t>
            </a:r>
          </a:p>
        </p:txBody>
      </p:sp>
      <p:sp>
        <p:nvSpPr>
          <p:cNvPr id="3" name="Content Placeholder 2">
            <a:extLst>
              <a:ext uri="{FF2B5EF4-FFF2-40B4-BE49-F238E27FC236}">
                <a16:creationId xmlns:a16="http://schemas.microsoft.com/office/drawing/2014/main" id="{8E952317-B338-7844-B59D-DA8388D91044}"/>
              </a:ext>
            </a:extLst>
          </p:cNvPr>
          <p:cNvSpPr>
            <a:spLocks noGrp="1"/>
          </p:cNvSpPr>
          <p:nvPr>
            <p:ph idx="1"/>
          </p:nvPr>
        </p:nvSpPr>
        <p:spPr>
          <a:xfrm>
            <a:off x="609600" y="1328057"/>
            <a:ext cx="10972800" cy="4798107"/>
          </a:xfrm>
        </p:spPr>
        <p:txBody>
          <a:bodyPr>
            <a:normAutofit/>
          </a:bodyPr>
          <a:lstStyle/>
          <a:p>
            <a:pPr marL="0" indent="0">
              <a:buNone/>
            </a:pPr>
            <a:r>
              <a:rPr lang="en-US" sz="2200" dirty="0">
                <a:latin typeface="+mn-lt"/>
              </a:rPr>
              <a:t>We are set out to test three related hypotheses regarding the United States economy: </a:t>
            </a:r>
          </a:p>
          <a:p>
            <a:pPr marL="0" indent="0">
              <a:buNone/>
            </a:pPr>
            <a:endParaRPr lang="en-US" sz="600" dirty="0">
              <a:latin typeface="+mn-lt"/>
            </a:endParaRPr>
          </a:p>
          <a:p>
            <a:pPr marL="457200" indent="-457200">
              <a:buFont typeface="+mj-lt"/>
              <a:buAutoNum type="arabicPeriod"/>
            </a:pPr>
            <a:r>
              <a:rPr lang="en-US" sz="2200" dirty="0">
                <a:latin typeface="+mn-lt"/>
              </a:rPr>
              <a:t>Minimum wage and unemployment rate relation: </a:t>
            </a:r>
          </a:p>
          <a:p>
            <a:pPr marL="533386" lvl="1" indent="0">
              <a:buNone/>
            </a:pPr>
            <a:r>
              <a:rPr lang="en-US" sz="1666" dirty="0">
                <a:latin typeface="+mn-lt"/>
              </a:rPr>
              <a:t>	H1 : Higher minimum wage has the potential to increase unemployment rates over time</a:t>
            </a:r>
          </a:p>
          <a:p>
            <a:pPr marL="533386" lvl="1" indent="0">
              <a:buNone/>
            </a:pPr>
            <a:r>
              <a:rPr lang="en-US" sz="1666" dirty="0">
                <a:latin typeface="+mn-lt"/>
              </a:rPr>
              <a:t>	H0 : Minimum wages do not have any effect on unemployment rates</a:t>
            </a:r>
          </a:p>
          <a:p>
            <a:pPr marL="0" indent="0">
              <a:buNone/>
            </a:pPr>
            <a:endParaRPr lang="en-US" sz="600" dirty="0">
              <a:latin typeface="+mn-lt"/>
            </a:endParaRPr>
          </a:p>
          <a:p>
            <a:pPr marL="457200" indent="-457200">
              <a:buFont typeface="+mj-lt"/>
              <a:buAutoNum type="arabicPeriod" startAt="2"/>
            </a:pPr>
            <a:r>
              <a:rPr lang="en-US" sz="2200" dirty="0">
                <a:latin typeface="+mn-lt"/>
              </a:rPr>
              <a:t>Minimum wage effect on CPI index: 	</a:t>
            </a:r>
          </a:p>
          <a:p>
            <a:pPr marL="533386" lvl="1" indent="0">
              <a:buNone/>
            </a:pPr>
            <a:r>
              <a:rPr lang="en-US" sz="1666" dirty="0">
                <a:latin typeface="+mn-lt"/>
              </a:rPr>
              <a:t>H1 : Higher minimum wage has short term positive impact on CPI which eventually levels off as unemployment rises</a:t>
            </a:r>
          </a:p>
          <a:p>
            <a:pPr marL="533386" lvl="1" indent="0">
              <a:buNone/>
            </a:pPr>
            <a:r>
              <a:rPr lang="en-US" sz="1666" dirty="0">
                <a:latin typeface="+mn-lt"/>
              </a:rPr>
              <a:t>H0 : Minimum wages do not have any effect on CPI index</a:t>
            </a:r>
          </a:p>
          <a:p>
            <a:pPr marL="457200" indent="-457200">
              <a:buFont typeface="+mj-lt"/>
              <a:buAutoNum type="arabicPeriod" startAt="2"/>
            </a:pPr>
            <a:endParaRPr lang="en-US" sz="600" dirty="0">
              <a:latin typeface="+mn-lt"/>
            </a:endParaRPr>
          </a:p>
          <a:p>
            <a:pPr marL="457200" indent="-457200">
              <a:buFont typeface="+mj-lt"/>
              <a:buAutoNum type="arabicPeriod" startAt="3"/>
            </a:pPr>
            <a:r>
              <a:rPr lang="en-US" sz="2200" dirty="0">
                <a:latin typeface="+mn-lt"/>
              </a:rPr>
              <a:t>Unemployment and Crime Rates:</a:t>
            </a:r>
          </a:p>
          <a:p>
            <a:pPr marL="533386" lvl="1" indent="0">
              <a:buNone/>
            </a:pPr>
            <a:r>
              <a:rPr lang="en-US" sz="1670" dirty="0">
                <a:latin typeface="+mn-lt"/>
              </a:rPr>
              <a:t>H1 : Because of increased unemployment, crime rates will also go up over time</a:t>
            </a:r>
          </a:p>
          <a:p>
            <a:pPr marL="533386" lvl="1" indent="0">
              <a:buNone/>
            </a:pPr>
            <a:r>
              <a:rPr lang="en-US" sz="1666" dirty="0">
                <a:latin typeface="+mn-lt"/>
              </a:rPr>
              <a:t>H0 : Minimum wages do not have any effect on CPI index</a:t>
            </a:r>
          </a:p>
          <a:p>
            <a:pPr marL="533386" lvl="1" indent="0">
              <a:buNone/>
            </a:pPr>
            <a:endParaRPr lang="en-US" sz="1000" dirty="0">
              <a:latin typeface="+mn-lt"/>
            </a:endParaRPr>
          </a:p>
          <a:p>
            <a:pPr marL="0" indent="0">
              <a:buNone/>
            </a:pPr>
            <a:r>
              <a:rPr lang="en-US" sz="2000" dirty="0">
                <a:latin typeface="+mn-lt"/>
              </a:rPr>
              <a:t>Our assumptions are based on a number of academic publications describing impact of minimum on the economy (</a:t>
            </a:r>
            <a:r>
              <a:rPr lang="en-US" sz="2000" dirty="0">
                <a:latin typeface="+mn-lt"/>
                <a:hlinkClick r:id="rId2"/>
              </a:rPr>
              <a:t>click here for bibliography</a:t>
            </a:r>
            <a:r>
              <a:rPr lang="en-US" sz="2000" dirty="0">
                <a:latin typeface="+mn-lt"/>
              </a:rPr>
              <a:t>)</a:t>
            </a:r>
          </a:p>
          <a:p>
            <a:pPr lvl="1"/>
            <a:endParaRPr lang="en-US" sz="2000"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64764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5887-BD53-EF40-A7CF-3894E090096E}"/>
              </a:ext>
            </a:extLst>
          </p:cNvPr>
          <p:cNvSpPr>
            <a:spLocks noGrp="1"/>
          </p:cNvSpPr>
          <p:nvPr>
            <p:ph type="title"/>
          </p:nvPr>
        </p:nvSpPr>
        <p:spPr/>
        <p:txBody>
          <a:bodyPr>
            <a:normAutofit/>
          </a:bodyPr>
          <a:lstStyle/>
          <a:p>
            <a:pPr algn="l"/>
            <a:r>
              <a:rPr lang="en-US" sz="4800" dirty="0">
                <a:latin typeface="Arial" panose="020B0604020202020204" pitchFamily="34" charset="0"/>
                <a:cs typeface="Arial" panose="020B0604020202020204" pitchFamily="34" charset="0"/>
              </a:rPr>
              <a:t>Data and Methodology:</a:t>
            </a:r>
          </a:p>
        </p:txBody>
      </p:sp>
      <p:sp>
        <p:nvSpPr>
          <p:cNvPr id="3" name="Content Placeholder 2">
            <a:extLst>
              <a:ext uri="{FF2B5EF4-FFF2-40B4-BE49-F238E27FC236}">
                <a16:creationId xmlns:a16="http://schemas.microsoft.com/office/drawing/2014/main" id="{A241783C-892E-7E48-8456-D7901CE9B2E6}"/>
              </a:ext>
            </a:extLst>
          </p:cNvPr>
          <p:cNvSpPr>
            <a:spLocks noGrp="1"/>
          </p:cNvSpPr>
          <p:nvPr>
            <p:ph idx="1"/>
          </p:nvPr>
        </p:nvSpPr>
        <p:spPr/>
        <p:txBody>
          <a:bodyPr>
            <a:noAutofit/>
          </a:bodyPr>
          <a:lstStyle/>
          <a:p>
            <a:r>
              <a:rPr lang="en-US" sz="2400" dirty="0">
                <a:latin typeface="+mn-lt"/>
              </a:rPr>
              <a:t>We found data on Minimum Wage, Consumer Price Index, and Unemployment over 8 years (2009 - 2017) and across all 50 states. The crime data was available till 2014. </a:t>
            </a:r>
          </a:p>
          <a:p>
            <a:endParaRPr lang="en-US" sz="2400" dirty="0">
              <a:latin typeface="+mn-lt"/>
            </a:endParaRPr>
          </a:p>
          <a:p>
            <a:r>
              <a:rPr lang="en-US" sz="2400" dirty="0">
                <a:latin typeface="+mn-lt"/>
              </a:rPr>
              <a:t>Data Sources: </a:t>
            </a:r>
          </a:p>
          <a:p>
            <a:pPr lvl="1"/>
            <a:r>
              <a:rPr lang="en-US" sz="2000" dirty="0">
                <a:latin typeface="+mn-lt"/>
                <a:hlinkClick r:id="rId2"/>
              </a:rPr>
              <a:t>Kaggle: US Minimum Wage By State</a:t>
            </a:r>
            <a:endParaRPr lang="en-US" sz="2000" dirty="0">
              <a:latin typeface="+mn-lt"/>
            </a:endParaRPr>
          </a:p>
          <a:p>
            <a:pPr lvl="1"/>
            <a:r>
              <a:rPr lang="en-US" sz="2000" dirty="0">
                <a:latin typeface="+mn-lt"/>
                <a:hlinkClick r:id="rId3"/>
              </a:rPr>
              <a:t>National Conference of State Legislatures: State Unemployment Rates</a:t>
            </a:r>
            <a:endParaRPr lang="en-US" sz="2000" dirty="0">
              <a:latin typeface="+mn-lt"/>
            </a:endParaRPr>
          </a:p>
          <a:p>
            <a:pPr lvl="1"/>
            <a:r>
              <a:rPr lang="en-US" sz="2000" dirty="0">
                <a:latin typeface="+mn-lt"/>
                <a:hlinkClick r:id="rId4"/>
              </a:rPr>
              <a:t>Uniform Crime Reporting Statistics</a:t>
            </a:r>
            <a:r>
              <a:rPr lang="en-US" sz="2000" dirty="0">
                <a:latin typeface="+mn-lt"/>
              </a:rPr>
              <a:t> (Sourced by FBI)</a:t>
            </a:r>
          </a:p>
          <a:p>
            <a:pPr lvl="1"/>
            <a:endParaRPr lang="en-US" sz="2000" dirty="0">
              <a:latin typeface="+mn-lt"/>
            </a:endParaRPr>
          </a:p>
          <a:p>
            <a:r>
              <a:rPr lang="en-US" sz="2400" dirty="0">
                <a:latin typeface="+mn-lt"/>
              </a:rPr>
              <a:t>Using </a:t>
            </a:r>
            <a:r>
              <a:rPr lang="en-US" sz="2400" dirty="0" err="1">
                <a:latin typeface="+mn-lt"/>
              </a:rPr>
              <a:t>Jupyter</a:t>
            </a:r>
            <a:r>
              <a:rPr lang="en-US" sz="2400" dirty="0">
                <a:latin typeface="+mn-lt"/>
              </a:rPr>
              <a:t> Notebook and imported libraries such as ‘Pandas’, ‘Numpy’ and ‘MatPlotLib’ we cleaned and merged the data together to analyze the output and prepared the visualizations used throughout this presentation </a:t>
            </a:r>
          </a:p>
        </p:txBody>
      </p:sp>
    </p:spTree>
    <p:extLst>
      <p:ext uri="{BB962C8B-B14F-4D97-AF65-F5344CB8AC3E}">
        <p14:creationId xmlns:p14="http://schemas.microsoft.com/office/powerpoint/2010/main" val="4265294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F993-2496-634A-A88F-8975A8031306}"/>
              </a:ext>
            </a:extLst>
          </p:cNvPr>
          <p:cNvSpPr>
            <a:spLocks noGrp="1"/>
          </p:cNvSpPr>
          <p:nvPr>
            <p:ph type="title"/>
          </p:nvPr>
        </p:nvSpPr>
        <p:spPr/>
        <p:txBody>
          <a:bodyPr>
            <a:normAutofit/>
          </a:bodyPr>
          <a:lstStyle/>
          <a:p>
            <a:pPr algn="l"/>
            <a:r>
              <a:rPr lang="en-US" sz="4400" dirty="0"/>
              <a:t>Brief Summary of Findings</a:t>
            </a:r>
            <a:endParaRPr lang="en-US" sz="7200" dirty="0"/>
          </a:p>
        </p:txBody>
      </p:sp>
      <p:sp>
        <p:nvSpPr>
          <p:cNvPr id="3" name="Content Placeholder 2">
            <a:extLst>
              <a:ext uri="{FF2B5EF4-FFF2-40B4-BE49-F238E27FC236}">
                <a16:creationId xmlns:a16="http://schemas.microsoft.com/office/drawing/2014/main" id="{552F8D9C-61F4-9441-BD37-2ED15A9FD8A3}"/>
              </a:ext>
            </a:extLst>
          </p:cNvPr>
          <p:cNvSpPr>
            <a:spLocks noGrp="1"/>
          </p:cNvSpPr>
          <p:nvPr>
            <p:ph idx="1"/>
          </p:nvPr>
        </p:nvSpPr>
        <p:spPr>
          <a:xfrm>
            <a:off x="609600" y="1320801"/>
            <a:ext cx="10972800" cy="4805364"/>
          </a:xfrm>
        </p:spPr>
        <p:txBody>
          <a:bodyPr>
            <a:normAutofit/>
          </a:bodyPr>
          <a:lstStyle/>
          <a:p>
            <a:r>
              <a:rPr lang="en-US" sz="2000" dirty="0">
                <a:latin typeface="+mn-lt"/>
              </a:rPr>
              <a:t>Overall, as unemployment decreases, we see a decrease in crime rates across all states</a:t>
            </a:r>
          </a:p>
          <a:p>
            <a:r>
              <a:rPr lang="en-US" sz="2000" dirty="0">
                <a:latin typeface="+mn-lt"/>
              </a:rPr>
              <a:t>2014 demonstrates the biggest drop in unemployment rates which is consistent with the tail end of the great recession from 2009</a:t>
            </a:r>
          </a:p>
          <a:p>
            <a:r>
              <a:rPr lang="en-US" sz="2000" dirty="0">
                <a:latin typeface="+mn-lt"/>
              </a:rPr>
              <a:t>In the same period of time, 2009 – 2014, crime rates were consistent (slightly downward trending) but in 2014 there is a noticeable drop in crime which is consistent with the drop in the average unemployment index</a:t>
            </a:r>
          </a:p>
          <a:p>
            <a:r>
              <a:rPr lang="en-US" sz="2000" dirty="0">
                <a:latin typeface="+mn-lt"/>
              </a:rPr>
              <a:t>In general, Crime and Unemployment move in the same direction though not proportionally which leads us to believe that though the two events may happen simultaneously, there is more than one factor that drive crime rates – this is especially evident as we break up our data at a more granular level (by state).  </a:t>
            </a:r>
          </a:p>
          <a:p>
            <a:r>
              <a:rPr lang="en-US" sz="2000" dirty="0">
                <a:latin typeface="+mn-lt"/>
              </a:rPr>
              <a:t>In the short term, increases in minimum wage did not drive unemployment and seemed to lower crime rates especially in areas with historically high crime.</a:t>
            </a:r>
          </a:p>
        </p:txBody>
      </p:sp>
      <p:sp>
        <p:nvSpPr>
          <p:cNvPr id="4" name="TextBox 3">
            <a:extLst>
              <a:ext uri="{FF2B5EF4-FFF2-40B4-BE49-F238E27FC236}">
                <a16:creationId xmlns:a16="http://schemas.microsoft.com/office/drawing/2014/main" id="{87A10566-3649-1C45-B25C-69CAB3E939C8}"/>
              </a:ext>
            </a:extLst>
          </p:cNvPr>
          <p:cNvSpPr txBox="1"/>
          <p:nvPr/>
        </p:nvSpPr>
        <p:spPr>
          <a:xfrm>
            <a:off x="2335539" y="1885285"/>
            <a:ext cx="1261465" cy="71429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90048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869D-047B-0048-8929-3DB3DEEF81BE}"/>
              </a:ext>
            </a:extLst>
          </p:cNvPr>
          <p:cNvSpPr>
            <a:spLocks noGrp="1"/>
          </p:cNvSpPr>
          <p:nvPr>
            <p:ph type="title"/>
          </p:nvPr>
        </p:nvSpPr>
        <p:spPr/>
        <p:txBody>
          <a:bodyPr>
            <a:normAutofit/>
          </a:bodyPr>
          <a:lstStyle/>
          <a:p>
            <a:pPr algn="l"/>
            <a:r>
              <a:rPr lang="en-US" sz="4800" dirty="0"/>
              <a:t>Data Cleanup &amp; Exploration</a:t>
            </a:r>
          </a:p>
        </p:txBody>
      </p:sp>
      <p:sp>
        <p:nvSpPr>
          <p:cNvPr id="3" name="Content Placeholder 2">
            <a:extLst>
              <a:ext uri="{FF2B5EF4-FFF2-40B4-BE49-F238E27FC236}">
                <a16:creationId xmlns:a16="http://schemas.microsoft.com/office/drawing/2014/main" id="{2C695885-B009-B048-8ADE-FEE3A5814345}"/>
              </a:ext>
            </a:extLst>
          </p:cNvPr>
          <p:cNvSpPr>
            <a:spLocks noGrp="1"/>
          </p:cNvSpPr>
          <p:nvPr>
            <p:ph idx="1"/>
          </p:nvPr>
        </p:nvSpPr>
        <p:spPr/>
        <p:txBody>
          <a:bodyPr>
            <a:normAutofit/>
          </a:bodyPr>
          <a:lstStyle/>
          <a:p>
            <a:r>
              <a:rPr lang="en-US" sz="2400" dirty="0">
                <a:latin typeface="+mn-lt"/>
              </a:rPr>
              <a:t>The data was available in CSV and Excel but it wasn’t consistently formatted as it came from multiple sources</a:t>
            </a:r>
          </a:p>
          <a:p>
            <a:pPr lvl="1"/>
            <a:r>
              <a:rPr lang="en-US" sz="2000" b="1" u="sng" dirty="0">
                <a:latin typeface="+mn-lt"/>
              </a:rPr>
              <a:t>Unemployment Rate Data </a:t>
            </a:r>
            <a:r>
              <a:rPr lang="en-US" sz="2000" dirty="0">
                <a:latin typeface="+mn-lt"/>
              </a:rPr>
              <a:t>- monthly and each year was in a separate file. We had to find the avg. UI per state and merge each year using </a:t>
            </a:r>
            <a:r>
              <a:rPr lang="en-US" sz="2000" dirty="0" err="1">
                <a:latin typeface="+mn-lt"/>
              </a:rPr>
              <a:t>Jupyter</a:t>
            </a:r>
            <a:r>
              <a:rPr lang="en-US" sz="2000" dirty="0">
                <a:latin typeface="+mn-lt"/>
              </a:rPr>
              <a:t> Notebook. We then dropped the monthly figures as the rest of our data was yearly</a:t>
            </a:r>
          </a:p>
          <a:p>
            <a:pPr lvl="1"/>
            <a:r>
              <a:rPr lang="en-US" sz="2000" b="1" u="sng" dirty="0">
                <a:latin typeface="+mn-lt"/>
              </a:rPr>
              <a:t>Crime Rate Data </a:t>
            </a:r>
            <a:r>
              <a:rPr lang="en-US" sz="2000" dirty="0">
                <a:latin typeface="+mn-lt"/>
              </a:rPr>
              <a:t>– crime data came in multiple tables for each state. All the tables were in same sheet. We cleaned up the formatting, dropped unnecessary data fields, cleaned null values, and merged everything in one large file using </a:t>
            </a:r>
            <a:r>
              <a:rPr lang="en-US" sz="2000" dirty="0" err="1">
                <a:latin typeface="+mn-lt"/>
              </a:rPr>
              <a:t>Jupyter</a:t>
            </a:r>
            <a:r>
              <a:rPr lang="en-US" sz="2000" dirty="0">
                <a:latin typeface="+mn-lt"/>
              </a:rPr>
              <a:t> Notebook</a:t>
            </a:r>
          </a:p>
          <a:p>
            <a:pPr lvl="1"/>
            <a:r>
              <a:rPr lang="en-US" sz="2000" b="1" u="sng" dirty="0">
                <a:latin typeface="+mn-lt"/>
              </a:rPr>
              <a:t>Minimum Wage Data </a:t>
            </a:r>
            <a:r>
              <a:rPr lang="en-US" sz="2000" dirty="0">
                <a:latin typeface="+mn-lt"/>
              </a:rPr>
              <a:t>– the minimum wage data from Kaggle was the cleanest but spread across 50 years. We removed unnecessary fields, extra years, cleaned null values, and merged with the rest of our data sources using </a:t>
            </a:r>
            <a:r>
              <a:rPr lang="en-US" sz="2000" dirty="0" err="1">
                <a:latin typeface="+mn-lt"/>
              </a:rPr>
              <a:t>Jupyter</a:t>
            </a:r>
            <a:r>
              <a:rPr lang="en-US" sz="2000" dirty="0">
                <a:latin typeface="+mn-lt"/>
              </a:rPr>
              <a:t> Notebook</a:t>
            </a:r>
          </a:p>
          <a:p>
            <a:pPr lvl="1"/>
            <a:r>
              <a:rPr lang="en-US" sz="2000" dirty="0">
                <a:latin typeface="+mn-lt"/>
              </a:rPr>
              <a:t>Other – not all states/ areas were name consistently (for example, DC was spelled D.C., DC, District of Columbia). We streamlined the naming convention across all states. </a:t>
            </a:r>
          </a:p>
        </p:txBody>
      </p:sp>
    </p:spTree>
    <p:extLst>
      <p:ext uri="{BB962C8B-B14F-4D97-AF65-F5344CB8AC3E}">
        <p14:creationId xmlns:p14="http://schemas.microsoft.com/office/powerpoint/2010/main" val="291490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4E89-ED36-3D48-A697-C1944AD8D9D3}"/>
              </a:ext>
            </a:extLst>
          </p:cNvPr>
          <p:cNvSpPr>
            <a:spLocks noGrp="1"/>
          </p:cNvSpPr>
          <p:nvPr>
            <p:ph type="title"/>
          </p:nvPr>
        </p:nvSpPr>
        <p:spPr/>
        <p:txBody>
          <a:bodyPr>
            <a:normAutofit/>
          </a:bodyPr>
          <a:lstStyle/>
          <a:p>
            <a:pPr algn="l"/>
            <a:r>
              <a:rPr lang="en-US" sz="4800" dirty="0"/>
              <a:t>Unanticipated Findings</a:t>
            </a:r>
          </a:p>
        </p:txBody>
      </p:sp>
      <p:sp>
        <p:nvSpPr>
          <p:cNvPr id="3" name="Content Placeholder 2">
            <a:extLst>
              <a:ext uri="{FF2B5EF4-FFF2-40B4-BE49-F238E27FC236}">
                <a16:creationId xmlns:a16="http://schemas.microsoft.com/office/drawing/2014/main" id="{BA9FFE61-92C1-7749-9C46-E89942C7AE8D}"/>
              </a:ext>
            </a:extLst>
          </p:cNvPr>
          <p:cNvSpPr>
            <a:spLocks noGrp="1"/>
          </p:cNvSpPr>
          <p:nvPr>
            <p:ph idx="1"/>
          </p:nvPr>
        </p:nvSpPr>
        <p:spPr>
          <a:xfrm>
            <a:off x="609600" y="1417639"/>
            <a:ext cx="10972800" cy="4708525"/>
          </a:xfrm>
        </p:spPr>
        <p:txBody>
          <a:bodyPr>
            <a:normAutofit fontScale="55000" lnSpcReduction="20000"/>
          </a:bodyPr>
          <a:lstStyle/>
          <a:p>
            <a:r>
              <a:rPr lang="en-US" dirty="0">
                <a:latin typeface="+mn-lt"/>
              </a:rPr>
              <a:t>By state, we expected to see that states which stood out as having higher than average unemployment rates would also see high crime instances. </a:t>
            </a:r>
          </a:p>
          <a:p>
            <a:pPr lvl="1"/>
            <a:r>
              <a:rPr lang="en-US" dirty="0">
                <a:latin typeface="+mn-lt"/>
              </a:rPr>
              <a:t>We found that not to be the case at the individual state level but rather on the aggregate (across the country). </a:t>
            </a:r>
          </a:p>
          <a:p>
            <a:pPr lvl="1"/>
            <a:r>
              <a:rPr lang="en-US" dirty="0">
                <a:latin typeface="+mn-lt"/>
              </a:rPr>
              <a:t>In other words, on average, as unemployment rises, so does crime, however that is not consistent in state by state comparisons. </a:t>
            </a:r>
          </a:p>
          <a:p>
            <a:pPr lvl="1"/>
            <a:r>
              <a:rPr lang="en-US" dirty="0">
                <a:latin typeface="+mn-lt"/>
              </a:rPr>
              <a:t>A t-test will confirm if there is sufficient correlation to prove the hypothesis. </a:t>
            </a:r>
          </a:p>
          <a:p>
            <a:r>
              <a:rPr lang="en-US" dirty="0">
                <a:latin typeface="+mn-lt"/>
              </a:rPr>
              <a:t>States with historically high crime rates see bigger drops in crime as unemployment decreases compared to states with historically lower crime rates. This could indicate that there are other (potentially more impactful) factors on crime than unemployment. </a:t>
            </a:r>
          </a:p>
          <a:p>
            <a:r>
              <a:rPr lang="en-US" dirty="0">
                <a:latin typeface="+mn-lt"/>
              </a:rPr>
              <a:t>Within the 8 year time frame we studied, increases in minimum wage did not seem to have an adverse (negative) effect on unemployment. Unemployment dropped noticeably and consistently YOY while minimum wage rates remained the same and increased slightly</a:t>
            </a:r>
          </a:p>
        </p:txBody>
      </p:sp>
    </p:spTree>
    <p:extLst>
      <p:ext uri="{BB962C8B-B14F-4D97-AF65-F5344CB8AC3E}">
        <p14:creationId xmlns:p14="http://schemas.microsoft.com/office/powerpoint/2010/main" val="2632222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and results</a:t>
            </a:r>
          </a:p>
        </p:txBody>
      </p:sp>
    </p:spTree>
    <p:extLst>
      <p:ext uri="{BB962C8B-B14F-4D97-AF65-F5344CB8AC3E}">
        <p14:creationId xmlns:p14="http://schemas.microsoft.com/office/powerpoint/2010/main" val="2530409999"/>
      </p:ext>
    </p:extLst>
  </p:cSld>
  <p:clrMapOvr>
    <a:masterClrMapping/>
  </p:clrMapOvr>
</p:sld>
</file>

<file path=ppt/theme/theme1.xml><?xml version="1.0" encoding="utf-8"?>
<a:theme xmlns:a="http://schemas.openxmlformats.org/drawingml/2006/main" name="Northwestern_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orthwestern_line" id="{33F54F0B-37D5-43C8-9934-70C5BF7B388F}" vid="{9A2CA436-8C9A-4724-AB2D-DDA8303CCE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429</TotalTime>
  <Words>1517</Words>
  <Application>Microsoft Macintosh PowerPoint</Application>
  <PresentationFormat>Widescreen</PresentationFormat>
  <Paragraphs>102</Paragraphs>
  <Slides>19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Northwestern_line</vt:lpstr>
      <vt:lpstr>Effect of Minimum Wages on Employment &amp; Crime profile </vt:lpstr>
      <vt:lpstr>Motivation and Summary:</vt:lpstr>
      <vt:lpstr>Questions Guiding Our Research</vt:lpstr>
      <vt:lpstr>Hypothesis</vt:lpstr>
      <vt:lpstr>Data and Methodology:</vt:lpstr>
      <vt:lpstr>Brief Summary of Findings</vt:lpstr>
      <vt:lpstr>Data Cleanup &amp; Exploration</vt:lpstr>
      <vt:lpstr>Unanticipated Findings</vt:lpstr>
      <vt:lpstr>Data Analysis and results</vt:lpstr>
      <vt:lpstr>Unemployment Rates for States</vt:lpstr>
      <vt:lpstr>Yearly Trends</vt:lpstr>
      <vt:lpstr>Unemployment and Crime by State</vt:lpstr>
      <vt:lpstr>Unemployment &amp; Crime by Year</vt:lpstr>
      <vt:lpstr>Grouped Data – High Crime States</vt:lpstr>
      <vt:lpstr>PowerPoint Presentation</vt:lpstr>
      <vt:lpstr>Grouped Data – Very Low Crime States</vt:lpstr>
      <vt:lpstr>Discussion</vt:lpstr>
      <vt:lpstr>Post Mortem</vt:lpstr>
      <vt:lpstr>Post Mortem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Polina Zasheva</dc:creator>
  <cp:lastModifiedBy>Polina Zasheva</cp:lastModifiedBy>
  <cp:revision>89</cp:revision>
  <dcterms:created xsi:type="dcterms:W3CDTF">2019-03-28T23:41:10Z</dcterms:created>
  <dcterms:modified xsi:type="dcterms:W3CDTF">2019-04-02T10:29:06Z</dcterms:modified>
</cp:coreProperties>
</file>